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89" r:id="rId6"/>
    <p:sldId id="263" r:id="rId7"/>
    <p:sldId id="290" r:id="rId8"/>
    <p:sldId id="264" r:id="rId9"/>
    <p:sldId id="292" r:id="rId10"/>
    <p:sldId id="293" r:id="rId11"/>
    <p:sldId id="294" r:id="rId12"/>
    <p:sldId id="295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23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2" r:id="rId37"/>
    <p:sldId id="321" r:id="rId38"/>
    <p:sldId id="27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96C"/>
    <a:srgbClr val="005289"/>
    <a:srgbClr val="393939"/>
    <a:srgbClr val="1E3252"/>
    <a:srgbClr val="6497B1"/>
    <a:srgbClr val="AEAFA9"/>
    <a:srgbClr val="418A9D"/>
    <a:srgbClr val="BCDEE3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88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hyperlink" Target="file:///\\&#8217;)&#47196;&#46020;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562826" y="2676872"/>
            <a:ext cx="7066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데이터 수집 미니 프로젝트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95891" y="434655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이진규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D65BF-6060-DF5C-BE3F-59B65B4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3D8DAE-7E0B-4F90-8C19-B6EA580908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D99D5-CB5D-F8A1-7311-636132BE89B4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053E4-732B-D2B3-D885-08EEFD0E3BFA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147844-17BF-D108-8F03-63CECF7FD6D3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7E873D-1460-79A9-691A-1F62EB5E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1913974"/>
            <a:ext cx="7676047" cy="4869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343B1B-3B7D-D5CC-49BC-38C25DFBC019}"/>
              </a:ext>
            </a:extLst>
          </p:cNvPr>
          <p:cNvSpPr/>
          <p:nvPr/>
        </p:nvSpPr>
        <p:spPr>
          <a:xfrm>
            <a:off x="2082628" y="1958196"/>
            <a:ext cx="2055223" cy="448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7BA770-E2C3-FF17-4E63-D32647D9EAED}"/>
              </a:ext>
            </a:extLst>
          </p:cNvPr>
          <p:cNvSpPr/>
          <p:nvPr/>
        </p:nvSpPr>
        <p:spPr>
          <a:xfrm>
            <a:off x="1704744" y="1827567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C05971-DE72-B520-083D-053863AE9142}"/>
              </a:ext>
            </a:extLst>
          </p:cNvPr>
          <p:cNvSpPr/>
          <p:nvPr/>
        </p:nvSpPr>
        <p:spPr>
          <a:xfrm>
            <a:off x="345268" y="2926462"/>
            <a:ext cx="7485018" cy="974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C9FD4E3-1A2E-E612-F8CC-ACAE013FC97A}"/>
              </a:ext>
            </a:extLst>
          </p:cNvPr>
          <p:cNvSpPr/>
          <p:nvPr/>
        </p:nvSpPr>
        <p:spPr>
          <a:xfrm>
            <a:off x="132080" y="2608190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D0F2F-1946-1961-586D-A1591EE91709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사이트 구조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F0D85-5472-B788-EB2A-6313D13791B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C21B0D-E6C6-1F4B-ECE8-D8B076561205}"/>
              </a:ext>
            </a:extLst>
          </p:cNvPr>
          <p:cNvSpPr/>
          <p:nvPr/>
        </p:nvSpPr>
        <p:spPr>
          <a:xfrm>
            <a:off x="2524269" y="6263307"/>
            <a:ext cx="3049213" cy="448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97DB20-9DA8-2056-83BD-F084A37BA73C}"/>
              </a:ext>
            </a:extLst>
          </p:cNvPr>
          <p:cNvSpPr/>
          <p:nvPr/>
        </p:nvSpPr>
        <p:spPr>
          <a:xfrm>
            <a:off x="2209012" y="6031297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F861-EDAF-1BA2-9E15-553808EECCB7}"/>
              </a:ext>
            </a:extLst>
          </p:cNvPr>
          <p:cNvSpPr txBox="1"/>
          <p:nvPr/>
        </p:nvSpPr>
        <p:spPr>
          <a:xfrm>
            <a:off x="8152413" y="2077546"/>
            <a:ext cx="346529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리뷰 영역은 사이트 페이지에서 </a:t>
            </a:r>
            <a:r>
              <a:rPr lang="en-US" altLang="ko-KR" sz="1400" dirty="0">
                <a:latin typeface="+mj-ea"/>
                <a:ea typeface="+mj-ea"/>
              </a:rPr>
              <a:t>10 ~ 15% </a:t>
            </a:r>
            <a:r>
              <a:rPr lang="ko-KR" altLang="en-US" sz="1400" dirty="0">
                <a:latin typeface="+mj-ea"/>
                <a:ea typeface="+mj-ea"/>
              </a:rPr>
              <a:t>지점 스크롤을 내렸을 때 확인되는 리뷰 버튼으로 진입할 수 있음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리뷰는 페이지당 </a:t>
            </a:r>
            <a:r>
              <a:rPr lang="en-US" altLang="ko-KR" sz="1400" dirty="0">
                <a:latin typeface="+mj-ea"/>
                <a:ea typeface="+mj-ea"/>
              </a:rPr>
              <a:t>20</a:t>
            </a:r>
            <a:r>
              <a:rPr lang="ko-KR" altLang="en-US" sz="1400" dirty="0">
                <a:latin typeface="+mj-ea"/>
                <a:ea typeface="+mj-ea"/>
              </a:rPr>
              <a:t>개의 리뷰를 확인할 수 있으며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별점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등록일자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구매 옵션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리뷰 본문을 확인할 수 있음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리뷰 페이지는 하단 번호 버튼으로 넘어갈 수 있음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페이지 표기 방식이 각 제품별로 아래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가지로 나뉨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유형 </a:t>
            </a:r>
            <a:r>
              <a:rPr lang="en-US" altLang="ko-KR" sz="1400" dirty="0">
                <a:latin typeface="+mj-ea"/>
                <a:ea typeface="+mj-ea"/>
              </a:rPr>
              <a:t>1 :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개 단위 페이지 </a:t>
            </a:r>
            <a:r>
              <a:rPr lang="en-US" altLang="ko-KR" sz="1400" dirty="0">
                <a:latin typeface="+mj-ea"/>
                <a:ea typeface="+mj-ea"/>
              </a:rPr>
              <a:t>( 1 ~ 10, 11 ~ 20 …)</a:t>
            </a:r>
            <a:r>
              <a:rPr lang="ko-KR" altLang="en-US" sz="1400" dirty="0">
                <a:latin typeface="+mj-ea"/>
                <a:ea typeface="+mj-ea"/>
              </a:rPr>
              <a:t>로 페이지 리스트를 표기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유형 </a:t>
            </a:r>
            <a:r>
              <a:rPr lang="en-US" altLang="ko-KR" sz="1400" dirty="0">
                <a:latin typeface="+mj-ea"/>
                <a:ea typeface="+mj-ea"/>
              </a:rPr>
              <a:t>2 : </a:t>
            </a:r>
            <a:r>
              <a:rPr lang="ko-KR" altLang="en-US" sz="1400" dirty="0">
                <a:latin typeface="+mj-ea"/>
                <a:ea typeface="+mj-ea"/>
              </a:rPr>
              <a:t>현재 조회중인 페이지를 기준으로 앞 뒤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r>
              <a:rPr lang="ko-KR" altLang="en-US" sz="1400" dirty="0">
                <a:latin typeface="+mj-ea"/>
                <a:ea typeface="+mj-ea"/>
              </a:rPr>
              <a:t>개 페이지를 표기 </a:t>
            </a:r>
            <a:r>
              <a:rPr lang="en-US" altLang="ko-KR" sz="1400" dirty="0">
                <a:latin typeface="+mj-ea"/>
                <a:ea typeface="+mj-ea"/>
              </a:rPr>
              <a:t>( 6 ~ 16 )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각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가지 유형에 범용적으로 적용할 수 있는 코드 작성 필요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966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4EB1-B3C5-C450-E2BE-FB0C6C50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C8F9194-9BAC-C7EE-C8A1-756559EC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29" y="2219994"/>
            <a:ext cx="4438878" cy="37911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111A9F-2C95-B9C7-BD3D-FCDDD497A0B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9B2D7-16D4-7D19-C2B7-624314D73FA7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DF417-955A-226D-2EDE-FA79E9CB899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B2BBA4-D4B2-2247-8FE4-E661F6D5B86E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23A92-4E61-3439-F085-52E9D2729C25}"/>
              </a:ext>
            </a:extLst>
          </p:cNvPr>
          <p:cNvSpPr/>
          <p:nvPr/>
        </p:nvSpPr>
        <p:spPr>
          <a:xfrm>
            <a:off x="1522786" y="2245892"/>
            <a:ext cx="2866334" cy="448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432284-A33E-66FD-B24D-ACDDE28A3438}"/>
              </a:ext>
            </a:extLst>
          </p:cNvPr>
          <p:cNvSpPr/>
          <p:nvPr/>
        </p:nvSpPr>
        <p:spPr>
          <a:xfrm>
            <a:off x="1225117" y="1975301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EA5415-12B4-15E2-D4B1-2330A947D9E3}"/>
              </a:ext>
            </a:extLst>
          </p:cNvPr>
          <p:cNvSpPr/>
          <p:nvPr/>
        </p:nvSpPr>
        <p:spPr>
          <a:xfrm>
            <a:off x="4574902" y="2625603"/>
            <a:ext cx="1225007" cy="509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F7C20A-A307-7C44-D241-FE9465E572F0}"/>
              </a:ext>
            </a:extLst>
          </p:cNvPr>
          <p:cNvSpPr/>
          <p:nvPr/>
        </p:nvSpPr>
        <p:spPr>
          <a:xfrm>
            <a:off x="4566095" y="2265849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401E-7E64-014B-60E9-9A834885BD06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사이트 구조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91CBEC-74A7-43E3-E0D1-A756F277BE0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48F5E-7F90-AEF2-C364-3627A7226C2D}"/>
              </a:ext>
            </a:extLst>
          </p:cNvPr>
          <p:cNvSpPr txBox="1"/>
          <p:nvPr/>
        </p:nvSpPr>
        <p:spPr>
          <a:xfrm>
            <a:off x="6245295" y="2105929"/>
            <a:ext cx="5056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DB</a:t>
            </a:r>
            <a:r>
              <a:rPr lang="ko-KR" altLang="en-US" dirty="0">
                <a:latin typeface="+mj-ea"/>
                <a:ea typeface="+mj-ea"/>
              </a:rPr>
              <a:t>에 상품의 기본적인 정보 입력을 위하여 상품 자체에 관한 데이터 수집 진행</a:t>
            </a:r>
            <a:endParaRPr lang="en-US" altLang="ko-KR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상품명 수집</a:t>
            </a:r>
            <a:endParaRPr lang="en-US" altLang="ko-KR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상품 가격 수집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777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CAF5-EA11-3471-2C91-0898D100E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F9B75B-6EBD-1537-44EF-811570F5F83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5B7D-FEA9-EB3F-C1E1-70F634C93C1A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B406D-E10A-1A82-1C92-702A3B03E38A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7733A29-E287-E293-B63D-B3971409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19803"/>
              </p:ext>
            </p:extLst>
          </p:nvPr>
        </p:nvGraphicFramePr>
        <p:xfrm>
          <a:off x="448492" y="1855111"/>
          <a:ext cx="11260180" cy="4451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33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149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566263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1593666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506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메서드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2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생성자</a:t>
                      </a:r>
                      <a:endParaRPr lang="en-US" altLang="ko-KR" sz="140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(__init__)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크롬드라이버 버전 체크 및  실행 후 빈 페이지 상태로 대기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connect_url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형식의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입력받은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접속 후 리뷰 페이지로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rip_review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크롬드라이버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page_source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객체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조회중인 리뷰 페이지에서 최대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개의 리뷰 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단일 페이지의 리뷰 정보를 담은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36716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rip_all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조회중인 페이지부터 시작하여 페이지 끝까지 연속하여 데이터를 수집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단일 페이지의 리뷰는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rip_review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메서드를 호출하여 리뷰를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다수 페이지의 리뷰 정보를 담은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28704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page_summary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조회중인 페이지의 리뷰 정보와 상품명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 가격을 수집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리뷰 정보는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rip_all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메서드를 호출하여 리뷰를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페이지의 상품 정보와 리뷰를 담은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딕셔너리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482788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rip_list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텍스트형식의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담은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입력받은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리스트 내 모든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탐색하여 상품 정보 및 리뷰를 모두 수집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단일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대한 정보는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page_summary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메서드를 호출하여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별 모든 정보를 담은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99089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close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크롬 드라이버 접속 종료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72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C3FEAC-1C1E-4B73-8304-018CE3C21C46}"/>
              </a:ext>
            </a:extLst>
          </p:cNvPr>
          <p:cNvSpPr txBox="1"/>
          <p:nvPr/>
        </p:nvSpPr>
        <p:spPr>
          <a:xfrm>
            <a:off x="339536" y="1264666"/>
            <a:ext cx="458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크롤링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수행 클래스 작성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naver_review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8605F-4BE4-CACD-7882-1484DE28ED8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2075-7EAA-9A1E-0D76-015059720841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06015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E5144-0CB6-C6F1-D45B-B1F669084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14C643-9C70-AEFB-F776-0D4639CBEC8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7AD4E-51E9-E69E-5C71-E64D5916EA3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AA6B3-0C0C-864D-D5A4-B29CBDE7A5CC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B3E45-66E1-3BE4-EACD-995651D6ABC0}"/>
              </a:ext>
            </a:extLst>
          </p:cNvPr>
          <p:cNvSpPr txBox="1"/>
          <p:nvPr/>
        </p:nvSpPr>
        <p:spPr>
          <a:xfrm>
            <a:off x="538283" y="5044186"/>
            <a:ext cx="6603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클래스 생성 시 생성자에 의하여 크롬 드라이버가 열림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422F68-8593-B204-D888-44D9B9EB9DA1}"/>
              </a:ext>
            </a:extLst>
          </p:cNvPr>
          <p:cNvSpPr/>
          <p:nvPr/>
        </p:nvSpPr>
        <p:spPr>
          <a:xfrm>
            <a:off x="330827" y="504098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78246-02A7-E703-B1A3-2D61FEF023D8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F2C6A8-0639-7836-013D-CE11CE6A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9" y="1426357"/>
            <a:ext cx="6934556" cy="1276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1E9558-D5C9-77B1-48B9-F0080D4C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9" y="2941320"/>
            <a:ext cx="7263047" cy="17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6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FC370-920C-BC47-6AED-DA0764F3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F3DD2D-977C-6A1D-3A78-4C6F5F457E45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68CFC-DD44-4F80-2461-3971B473C611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A689-86C6-5B69-27FB-A400EFA2435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49C54-808B-1DC3-B233-8C1C0E29EE45}"/>
              </a:ext>
            </a:extLst>
          </p:cNvPr>
          <p:cNvSpPr txBox="1"/>
          <p:nvPr/>
        </p:nvSpPr>
        <p:spPr>
          <a:xfrm>
            <a:off x="590534" y="5720239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connect_url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메서드로 리뷰 페이지 접속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0BCCC0-CC36-C38E-401B-DCC076C258CA}"/>
              </a:ext>
            </a:extLst>
          </p:cNvPr>
          <p:cNvSpPr/>
          <p:nvPr/>
        </p:nvSpPr>
        <p:spPr>
          <a:xfrm>
            <a:off x="383078" y="571704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1AF95-E9C3-31C3-B6FE-536358A255AF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EB50E1-889E-3705-7A58-E4EE306B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220163"/>
            <a:ext cx="9692640" cy="17786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D81548-A09B-BA2B-00D2-F2CB3A0B4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77" y="2860987"/>
            <a:ext cx="6194404" cy="23178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5E93E1-90C2-F8D9-B83B-13FE455CFFB2}"/>
              </a:ext>
            </a:extLst>
          </p:cNvPr>
          <p:cNvSpPr/>
          <p:nvPr/>
        </p:nvSpPr>
        <p:spPr>
          <a:xfrm>
            <a:off x="445786" y="2276756"/>
            <a:ext cx="5580545" cy="31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5A885B-1479-9DC2-B602-6060B7428B94}"/>
              </a:ext>
            </a:extLst>
          </p:cNvPr>
          <p:cNvSpPr/>
          <p:nvPr/>
        </p:nvSpPr>
        <p:spPr>
          <a:xfrm>
            <a:off x="158305" y="2015499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4C7FFF-5ADB-DA17-93D2-A0DA3409FC45}"/>
              </a:ext>
            </a:extLst>
          </p:cNvPr>
          <p:cNvSpPr/>
          <p:nvPr/>
        </p:nvSpPr>
        <p:spPr>
          <a:xfrm>
            <a:off x="8203474" y="4782868"/>
            <a:ext cx="1621246" cy="31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554F382-48C9-D684-F5D0-EB4E9219653C}"/>
              </a:ext>
            </a:extLst>
          </p:cNvPr>
          <p:cNvSpPr/>
          <p:nvPr/>
        </p:nvSpPr>
        <p:spPr>
          <a:xfrm>
            <a:off x="8883468" y="4436121"/>
            <a:ext cx="261257" cy="2612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96805-A2E5-1696-2957-388999A5F60E}"/>
              </a:ext>
            </a:extLst>
          </p:cNvPr>
          <p:cNvSpPr txBox="1"/>
          <p:nvPr/>
        </p:nvSpPr>
        <p:spPr>
          <a:xfrm>
            <a:off x="158305" y="3257843"/>
            <a:ext cx="5162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latin typeface="+mj-ea"/>
                <a:ea typeface="+mj-ea"/>
              </a:rPr>
              <a:t>CSS </a:t>
            </a:r>
            <a:r>
              <a:rPr lang="ko-KR" altLang="en-US" sz="1200" dirty="0">
                <a:latin typeface="+mj-ea"/>
                <a:ea typeface="+mj-ea"/>
              </a:rPr>
              <a:t>선택자로 </a:t>
            </a:r>
            <a:r>
              <a:rPr lang="en-US" altLang="ko-KR" sz="1200" dirty="0">
                <a:latin typeface="+mj-ea"/>
                <a:ea typeface="+mj-ea"/>
              </a:rPr>
              <a:t>a._11xjFby3Le</a:t>
            </a:r>
            <a:r>
              <a:rPr lang="ko-KR" altLang="en-US" sz="1200" dirty="0">
                <a:latin typeface="+mj-ea"/>
                <a:ea typeface="+mj-ea"/>
              </a:rPr>
              <a:t>를 선택할 경우 총 </a:t>
            </a:r>
            <a:r>
              <a:rPr lang="en-US" altLang="ko-KR" sz="1200" dirty="0">
                <a:latin typeface="+mj-ea"/>
                <a:ea typeface="+mj-ea"/>
              </a:rPr>
              <a:t>4</a:t>
            </a:r>
            <a:r>
              <a:rPr lang="ko-KR" altLang="en-US" sz="1200" dirty="0">
                <a:latin typeface="+mj-ea"/>
                <a:ea typeface="+mj-ea"/>
              </a:rPr>
              <a:t>개의 요소가 선택됨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marL="360000" lvl="1" indent="-2286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상세정보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b="1" dirty="0">
                <a:latin typeface="+mj-ea"/>
                <a:ea typeface="+mj-ea"/>
              </a:rPr>
              <a:t>리뷰</a:t>
            </a:r>
            <a:r>
              <a:rPr lang="en-US" altLang="ko-KR" sz="1200" dirty="0">
                <a:latin typeface="+mj-ea"/>
                <a:ea typeface="+mj-ea"/>
              </a:rPr>
              <a:t>, Q&amp;A, </a:t>
            </a:r>
            <a:r>
              <a:rPr lang="ko-KR" altLang="en-US" sz="1200" dirty="0">
                <a:latin typeface="+mj-ea"/>
                <a:ea typeface="+mj-ea"/>
              </a:rPr>
              <a:t>반품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교환정보의 </a:t>
            </a:r>
            <a:r>
              <a:rPr lang="en-US" altLang="ko-KR" sz="1200" dirty="0">
                <a:latin typeface="+mj-ea"/>
                <a:ea typeface="+mj-ea"/>
              </a:rPr>
              <a:t>4</a:t>
            </a:r>
            <a:r>
              <a:rPr lang="ko-KR" altLang="en-US" sz="1200" dirty="0">
                <a:latin typeface="+mj-ea"/>
                <a:ea typeface="+mj-ea"/>
              </a:rPr>
              <a:t>개로 인덱스가 </a:t>
            </a:r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ko-KR" altLang="en-US" sz="1200" dirty="0">
                <a:latin typeface="+mj-ea"/>
                <a:ea typeface="+mj-ea"/>
              </a:rPr>
              <a:t>번째인 리뷰 번호를 인덱싱으로 선택하여 클릭하여 리뷰 페이지로 진입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897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DDAFC-6DA1-F703-8ED5-B2AE07D7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95B9FF-623F-416F-6F7B-EBAA24CED33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0B441-CF8C-E76D-9DDD-13161B2FE514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771B2-3DDA-DCBB-2B25-E7DB7835EB35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2B612-8B2D-28A9-3BC8-62B4F6AE355B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245A92-5608-D768-6A97-7385F15B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8" y="1252643"/>
            <a:ext cx="7406896" cy="543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CCE81D-89AC-2CAC-00CB-6E5F9ACEF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14" y="1915885"/>
            <a:ext cx="4415504" cy="39406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3BEA01-08A5-B60B-5356-DFF114941CB8}"/>
              </a:ext>
            </a:extLst>
          </p:cNvPr>
          <p:cNvSpPr/>
          <p:nvPr/>
        </p:nvSpPr>
        <p:spPr>
          <a:xfrm>
            <a:off x="328394" y="1511886"/>
            <a:ext cx="7219290" cy="219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4BF91A-2764-4281-5DAF-909DD2EBDCDB}"/>
              </a:ext>
            </a:extLst>
          </p:cNvPr>
          <p:cNvSpPr/>
          <p:nvPr/>
        </p:nvSpPr>
        <p:spPr>
          <a:xfrm>
            <a:off x="7338593" y="2926193"/>
            <a:ext cx="4190334" cy="696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DBB73-5AA8-EA92-E93F-D8647FAA3098}"/>
              </a:ext>
            </a:extLst>
          </p:cNvPr>
          <p:cNvSpPr txBox="1"/>
          <p:nvPr/>
        </p:nvSpPr>
        <p:spPr>
          <a:xfrm>
            <a:off x="7367861" y="3656011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20</a:t>
            </a:r>
            <a:r>
              <a:rPr lang="ko-KR" altLang="en-US" b="1" dirty="0">
                <a:solidFill>
                  <a:srgbClr val="FF0000"/>
                </a:solidFill>
              </a:rPr>
              <a:t>개의 리뷰를 원소로 갖는 리스트를 추출</a:t>
            </a:r>
          </a:p>
        </p:txBody>
      </p:sp>
    </p:spTree>
    <p:extLst>
      <p:ext uri="{BB962C8B-B14F-4D97-AF65-F5344CB8AC3E}">
        <p14:creationId xmlns:p14="http://schemas.microsoft.com/office/powerpoint/2010/main" val="124146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8613-2B60-C811-7659-8132A8F5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A30811-248E-8C1E-3E5E-984CF77FF64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F5DAE-1536-6C2B-F8CE-777EE7C13E9E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9393-8415-F604-6EAF-383DD864EBF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35007-FDD5-255C-2AEE-C559A8120852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8D0A2E-E395-9D34-58BF-AC4CA87B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240288"/>
            <a:ext cx="7406896" cy="5435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7556A-04E8-812F-B7A2-A854C79D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70" y="1535927"/>
            <a:ext cx="6316832" cy="13047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0BD3FA-F261-03FD-AEDB-004ACA80651F}"/>
              </a:ext>
            </a:extLst>
          </p:cNvPr>
          <p:cNvSpPr/>
          <p:nvPr/>
        </p:nvSpPr>
        <p:spPr>
          <a:xfrm>
            <a:off x="580942" y="2336404"/>
            <a:ext cx="4522281" cy="624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39D554-6597-061C-A0B6-B34BBCF55AEF}"/>
              </a:ext>
            </a:extLst>
          </p:cNvPr>
          <p:cNvSpPr/>
          <p:nvPr/>
        </p:nvSpPr>
        <p:spPr>
          <a:xfrm>
            <a:off x="5983437" y="1980232"/>
            <a:ext cx="992716" cy="213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FFCE9F-52EA-CA7F-F1D1-37CB0D73BC08}"/>
              </a:ext>
            </a:extLst>
          </p:cNvPr>
          <p:cNvSpPr/>
          <p:nvPr/>
        </p:nvSpPr>
        <p:spPr>
          <a:xfrm>
            <a:off x="6434913" y="1818525"/>
            <a:ext cx="705626" cy="1314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CA3020-5BC8-B30F-8685-9DC21479CECC}"/>
              </a:ext>
            </a:extLst>
          </p:cNvPr>
          <p:cNvSpPr/>
          <p:nvPr/>
        </p:nvSpPr>
        <p:spPr>
          <a:xfrm>
            <a:off x="601490" y="3058535"/>
            <a:ext cx="5494510" cy="5682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352641-CF58-CA24-DEF6-875D83763F6E}"/>
              </a:ext>
            </a:extLst>
          </p:cNvPr>
          <p:cNvSpPr/>
          <p:nvPr/>
        </p:nvSpPr>
        <p:spPr>
          <a:xfrm>
            <a:off x="6531165" y="1671965"/>
            <a:ext cx="208681" cy="1314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5BC5B0-E431-03D4-2C74-FA11B21F92BC}"/>
              </a:ext>
            </a:extLst>
          </p:cNvPr>
          <p:cNvSpPr/>
          <p:nvPr/>
        </p:nvSpPr>
        <p:spPr>
          <a:xfrm>
            <a:off x="603135" y="3724399"/>
            <a:ext cx="4500088" cy="6164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E5689D-627C-4793-A1E7-B34DFABF89BB}"/>
              </a:ext>
            </a:extLst>
          </p:cNvPr>
          <p:cNvSpPr/>
          <p:nvPr/>
        </p:nvSpPr>
        <p:spPr>
          <a:xfrm>
            <a:off x="5981385" y="2220309"/>
            <a:ext cx="5017101" cy="4920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1673C9-6724-66DB-74E8-BD1DF739DB8A}"/>
              </a:ext>
            </a:extLst>
          </p:cNvPr>
          <p:cNvSpPr/>
          <p:nvPr/>
        </p:nvSpPr>
        <p:spPr>
          <a:xfrm>
            <a:off x="580621" y="5490916"/>
            <a:ext cx="6559918" cy="6245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8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7514-1AC5-4BA1-F29F-4E7A920E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BC0D81-1779-E7FD-9AA6-B066F88B4D1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0B07F-CA10-549D-4862-98A57A70CBF0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E4EAD-276C-E22D-BA46-6DA6978458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D6728-5BFE-069B-477C-66EF3A7CABDC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554B9A-0123-25D9-0206-7FD89D1C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6" y="1322427"/>
            <a:ext cx="8832794" cy="5291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1CA997-511D-B0C7-7115-82D6ECD4A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193" y="2754124"/>
            <a:ext cx="5286103" cy="14368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68F5DE-33A4-7472-CA5B-2448323E0A82}"/>
              </a:ext>
            </a:extLst>
          </p:cNvPr>
          <p:cNvSpPr/>
          <p:nvPr/>
        </p:nvSpPr>
        <p:spPr>
          <a:xfrm>
            <a:off x="772531" y="2505024"/>
            <a:ext cx="5828566" cy="219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B06D35-2886-EF96-665E-FFF52AAD4979}"/>
              </a:ext>
            </a:extLst>
          </p:cNvPr>
          <p:cNvSpPr/>
          <p:nvPr/>
        </p:nvSpPr>
        <p:spPr>
          <a:xfrm>
            <a:off x="8270307" y="3784443"/>
            <a:ext cx="2133600" cy="219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BE2DB-DA91-CAA3-C69C-BDABD6BA4FEF}"/>
              </a:ext>
            </a:extLst>
          </p:cNvPr>
          <p:cNvSpPr txBox="1"/>
          <p:nvPr/>
        </p:nvSpPr>
        <p:spPr>
          <a:xfrm>
            <a:off x="7060682" y="3412949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페이지 이동 버튼들을 원소로 갖는 리스트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E77F-C577-F997-0887-62368967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3D81E0-FCC9-A104-02AC-1F9A3C84BFC1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B31DD-CC73-9AA4-CA42-9ECA482E23E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CF85D-7233-6B72-A65B-5BA0935BC01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BF298-777F-4C8E-49CF-7774458602FD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35F044-6787-7F68-5F40-0FF38954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7" y="2849918"/>
            <a:ext cx="5286103" cy="1436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99CCA4-BB30-1093-501A-4ADF23F4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57" y="1223810"/>
            <a:ext cx="9011113" cy="14161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70B524-BC9C-BAFA-AEB2-D8C42EA8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93" y="5067124"/>
            <a:ext cx="6305874" cy="234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3C4F7-379B-383B-0D60-67128A39ADB7}"/>
              </a:ext>
            </a:extLst>
          </p:cNvPr>
          <p:cNvSpPr txBox="1"/>
          <p:nvPr/>
        </p:nvSpPr>
        <p:spPr>
          <a:xfrm>
            <a:off x="434993" y="4173575"/>
            <a:ext cx="772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button_list</a:t>
            </a:r>
            <a:r>
              <a:rPr lang="en-US" altLang="ko-KR" sz="1200" dirty="0">
                <a:latin typeface="+mj-ea"/>
                <a:ea typeface="+mj-ea"/>
              </a:rPr>
              <a:t> = [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(1),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(2),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(3),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(4),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(5),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(6), </a:t>
            </a:r>
            <a:r>
              <a:rPr lang="ko-KR" altLang="en-US" sz="1200" dirty="0">
                <a:latin typeface="+mj-ea"/>
                <a:ea typeface="+mj-ea"/>
              </a:rPr>
              <a:t>객체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다음</a:t>
            </a:r>
            <a:r>
              <a:rPr lang="en-US" altLang="ko-KR" sz="1200" dirty="0">
                <a:latin typeface="+mj-ea"/>
                <a:ea typeface="+mj-ea"/>
              </a:rPr>
              <a:t>)]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+mj-ea"/>
                <a:ea typeface="+mj-ea"/>
              </a:rPr>
              <a:t>button_text</a:t>
            </a:r>
            <a:r>
              <a:rPr lang="en-US" altLang="ko-KR" sz="1200" dirty="0">
                <a:latin typeface="+mj-ea"/>
                <a:ea typeface="+mj-ea"/>
              </a:rPr>
              <a:t> = [   ‘1’,</a:t>
            </a:r>
            <a:r>
              <a:rPr lang="ko-KR" altLang="en-US" sz="1200" dirty="0">
                <a:latin typeface="+mj-ea"/>
                <a:ea typeface="+mj-ea"/>
              </a:rPr>
              <a:t>      </a:t>
            </a:r>
            <a:r>
              <a:rPr lang="en-US" altLang="ko-KR" sz="1200" dirty="0">
                <a:latin typeface="+mj-ea"/>
                <a:ea typeface="+mj-ea"/>
              </a:rPr>
              <a:t>‘2’,        ‘3’,        ‘4’,       ‘5’,       ’6’,       ‘</a:t>
            </a:r>
            <a:r>
              <a:rPr lang="ko-KR" altLang="en-US" sz="1200" dirty="0">
                <a:latin typeface="+mj-ea"/>
                <a:ea typeface="+mj-ea"/>
              </a:rPr>
              <a:t>다음</a:t>
            </a:r>
            <a:r>
              <a:rPr lang="en-US" altLang="ko-KR" sz="1200" dirty="0">
                <a:latin typeface="+mj-ea"/>
                <a:ea typeface="+mj-ea"/>
              </a:rPr>
              <a:t>’  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16A9F6-0A6A-F5F3-237A-66EF12D8505E}"/>
              </a:ext>
            </a:extLst>
          </p:cNvPr>
          <p:cNvSpPr/>
          <p:nvPr/>
        </p:nvSpPr>
        <p:spPr>
          <a:xfrm>
            <a:off x="387102" y="3808876"/>
            <a:ext cx="5499891" cy="101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7EA797-3D3A-1960-6928-FF46ACFD4E96}"/>
              </a:ext>
            </a:extLst>
          </p:cNvPr>
          <p:cNvSpPr txBox="1"/>
          <p:nvPr/>
        </p:nvSpPr>
        <p:spPr>
          <a:xfrm>
            <a:off x="517474" y="5403357"/>
            <a:ext cx="772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텍스트로 변환한 리스트에서 </a:t>
            </a:r>
            <a:r>
              <a:rPr lang="en-US" altLang="ko-KR" sz="1200" dirty="0" err="1">
                <a:latin typeface="+mj-ea"/>
                <a:ea typeface="+mj-ea"/>
              </a:rPr>
              <a:t>idx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값을 기준으로 필요한 인덱스 값을 추적하여 해당 인덱스 값을 </a:t>
            </a:r>
            <a:r>
              <a:rPr lang="en-US" altLang="ko-KR" sz="1200" dirty="0" err="1">
                <a:latin typeface="+mj-ea"/>
                <a:ea typeface="+mj-ea"/>
              </a:rPr>
              <a:t>find_elements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리스트에 적용하여 필요한 객체를 지정</a:t>
            </a:r>
            <a:endParaRPr lang="en-US" altLang="ko-KR" sz="1200" dirty="0">
              <a:latin typeface="+mj-ea"/>
              <a:ea typeface="+mj-ea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3F3D504-88A7-78A0-B6C4-31CD98B3F7E1}"/>
              </a:ext>
            </a:extLst>
          </p:cNvPr>
          <p:cNvCxnSpPr/>
          <p:nvPr/>
        </p:nvCxnSpPr>
        <p:spPr>
          <a:xfrm rot="16200000" flipH="1">
            <a:off x="5738949" y="4632959"/>
            <a:ext cx="418011" cy="296091"/>
          </a:xfrm>
          <a:prstGeom prst="curvedConnector3">
            <a:avLst>
              <a:gd name="adj1" fmla="val -37500"/>
            </a:avLst>
          </a:prstGeom>
          <a:ln w="28575">
            <a:solidFill>
              <a:srgbClr val="0439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687E2A4-ACCF-D7D1-4E1A-29F6585C80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65704" y="4578274"/>
            <a:ext cx="532675" cy="290798"/>
          </a:xfrm>
          <a:prstGeom prst="curvedConnector3">
            <a:avLst>
              <a:gd name="adj1" fmla="val 50000"/>
            </a:avLst>
          </a:prstGeom>
          <a:ln w="28575">
            <a:solidFill>
              <a:srgbClr val="0439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1D777D8-1F13-2299-68E0-8DF2E051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90" y="1802722"/>
            <a:ext cx="7784753" cy="2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9532-9547-A814-66E0-59D3A2D92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955BBE-D440-4B04-4F83-EB59009AAB9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C11D0-2B01-4CAE-2953-EE093D9252A3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98B7E-9A46-3635-6973-03F3A648846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E85ED-691C-2B48-925B-344BA3512882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32808C-1505-9539-9A79-762492AB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1322427"/>
            <a:ext cx="11956623" cy="18779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AD66C1-40C6-36DC-01DA-2E0427C2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110" y="3475178"/>
            <a:ext cx="4476980" cy="8255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36A0B-0825-479B-7E4D-F32F28CC9AB6}"/>
              </a:ext>
            </a:extLst>
          </p:cNvPr>
          <p:cNvSpPr/>
          <p:nvPr/>
        </p:nvSpPr>
        <p:spPr>
          <a:xfrm>
            <a:off x="637306" y="1801278"/>
            <a:ext cx="9076909" cy="206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CD80D5-FCC3-C675-1103-11D373A75764}"/>
              </a:ext>
            </a:extLst>
          </p:cNvPr>
          <p:cNvSpPr/>
          <p:nvPr/>
        </p:nvSpPr>
        <p:spPr>
          <a:xfrm>
            <a:off x="5860869" y="3520341"/>
            <a:ext cx="2473234" cy="367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D6FBF7-05D9-CE00-79EC-AE4BB57998C1}"/>
              </a:ext>
            </a:extLst>
          </p:cNvPr>
          <p:cNvSpPr/>
          <p:nvPr/>
        </p:nvSpPr>
        <p:spPr>
          <a:xfrm>
            <a:off x="637306" y="2046745"/>
            <a:ext cx="11404005" cy="2064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E7A4E6-6B53-1764-81F2-CE3FFEB091A6}"/>
              </a:ext>
            </a:extLst>
          </p:cNvPr>
          <p:cNvSpPr/>
          <p:nvPr/>
        </p:nvSpPr>
        <p:spPr>
          <a:xfrm>
            <a:off x="8887393" y="3953997"/>
            <a:ext cx="1615140" cy="3380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D5BF3B-E830-B9DD-7D89-5361BDC94FFA}"/>
              </a:ext>
            </a:extLst>
          </p:cNvPr>
          <p:cNvSpPr txBox="1"/>
          <p:nvPr/>
        </p:nvSpPr>
        <p:spPr>
          <a:xfrm>
            <a:off x="590534" y="5720239"/>
            <a:ext cx="925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page_summary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메서드에서 상품의 기본 정보와 리뷰를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딕셔너리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형태로 반환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F4D168-68AE-E033-4AB4-09A2B7C6243A}"/>
              </a:ext>
            </a:extLst>
          </p:cNvPr>
          <p:cNvSpPr/>
          <p:nvPr/>
        </p:nvSpPr>
        <p:spPr>
          <a:xfrm>
            <a:off x="383078" y="571704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0B4881-4CD1-09EF-C0FA-E5143A35B766}"/>
              </a:ext>
            </a:extLst>
          </p:cNvPr>
          <p:cNvSpPr txBox="1"/>
          <p:nvPr/>
        </p:nvSpPr>
        <p:spPr>
          <a:xfrm>
            <a:off x="343240" y="3393035"/>
            <a:ext cx="5162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수집한 정보는 아래와 같은 </a:t>
            </a:r>
            <a:r>
              <a:rPr lang="ko-KR" altLang="en-US" sz="1400" dirty="0" err="1">
                <a:latin typeface="+mj-ea"/>
                <a:ea typeface="+mj-ea"/>
              </a:rPr>
              <a:t>딕셔너리</a:t>
            </a:r>
            <a:r>
              <a:rPr lang="ko-KR" altLang="en-US" sz="1400" dirty="0">
                <a:latin typeface="+mj-ea"/>
                <a:ea typeface="+mj-ea"/>
              </a:rPr>
              <a:t> 구조로 저장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400" dirty="0">
              <a:latin typeface="+mj-ea"/>
              <a:ea typeface="+mj-ea"/>
            </a:endParaRPr>
          </a:p>
          <a:p>
            <a:pPr marL="360000" lvl="1" indent="-2286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‘</a:t>
            </a:r>
            <a:r>
              <a:rPr lang="en-US" altLang="ko-KR" sz="1400" dirty="0" err="1">
                <a:latin typeface="+mj-ea"/>
                <a:ea typeface="+mj-ea"/>
              </a:rPr>
              <a:t>product_name</a:t>
            </a:r>
            <a:r>
              <a:rPr lang="en-US" altLang="ko-KR" sz="1400" dirty="0">
                <a:latin typeface="+mj-ea"/>
                <a:ea typeface="+mj-ea"/>
              </a:rPr>
              <a:t>’ </a:t>
            </a:r>
            <a:r>
              <a:rPr lang="ko-KR" altLang="en-US" sz="1400" dirty="0">
                <a:latin typeface="+mj-ea"/>
                <a:ea typeface="+mj-ea"/>
              </a:rPr>
              <a:t>키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텍스트 형식의 상품명을 </a:t>
            </a:r>
            <a:r>
              <a:rPr lang="en-US" altLang="ko-KR" sz="1400" dirty="0">
                <a:latin typeface="+mj-ea"/>
                <a:ea typeface="+mj-ea"/>
              </a:rPr>
              <a:t>value</a:t>
            </a:r>
            <a:r>
              <a:rPr lang="ko-KR" altLang="en-US" sz="1400" dirty="0">
                <a:latin typeface="+mj-ea"/>
                <a:ea typeface="+mj-ea"/>
              </a:rPr>
              <a:t>로 저장</a:t>
            </a:r>
            <a:endParaRPr lang="en-US" altLang="ko-KR" sz="1400" dirty="0">
              <a:latin typeface="+mj-ea"/>
              <a:ea typeface="+mj-ea"/>
            </a:endParaRPr>
          </a:p>
          <a:p>
            <a:pPr marL="360000" lvl="1" indent="-2286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‘</a:t>
            </a:r>
            <a:r>
              <a:rPr lang="en-US" altLang="ko-KR" sz="1400" dirty="0" err="1">
                <a:latin typeface="+mj-ea"/>
                <a:ea typeface="+mj-ea"/>
              </a:rPr>
              <a:t>product_price</a:t>
            </a:r>
            <a:r>
              <a:rPr lang="en-US" altLang="ko-KR" sz="1400" dirty="0">
                <a:latin typeface="+mj-ea"/>
                <a:ea typeface="+mj-ea"/>
              </a:rPr>
              <a:t>’ </a:t>
            </a:r>
            <a:r>
              <a:rPr lang="ko-KR" altLang="en-US" sz="1400" dirty="0">
                <a:latin typeface="+mj-ea"/>
                <a:ea typeface="+mj-ea"/>
              </a:rPr>
              <a:t>키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숫자 형식의 상품가격을 </a:t>
            </a:r>
            <a:r>
              <a:rPr lang="en-US" altLang="ko-KR" sz="1400" dirty="0">
                <a:latin typeface="+mj-ea"/>
                <a:ea typeface="+mj-ea"/>
              </a:rPr>
              <a:t>value</a:t>
            </a:r>
            <a:r>
              <a:rPr lang="ko-KR" altLang="en-US" sz="1400" dirty="0">
                <a:latin typeface="+mj-ea"/>
                <a:ea typeface="+mj-ea"/>
              </a:rPr>
              <a:t>로 저장</a:t>
            </a:r>
            <a:endParaRPr lang="en-US" altLang="ko-KR" sz="1400" dirty="0">
              <a:latin typeface="+mj-ea"/>
              <a:ea typeface="+mj-ea"/>
            </a:endParaRPr>
          </a:p>
          <a:p>
            <a:pPr marL="360000" lvl="1" indent="-2286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ea"/>
                <a:ea typeface="+mj-ea"/>
              </a:rPr>
              <a:t>‘reviews’ </a:t>
            </a:r>
            <a:r>
              <a:rPr lang="ko-KR" altLang="en-US" sz="1400" dirty="0">
                <a:latin typeface="+mj-ea"/>
                <a:ea typeface="+mj-ea"/>
              </a:rPr>
              <a:t>키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dirty="0" err="1">
                <a:latin typeface="+mj-ea"/>
                <a:ea typeface="+mj-ea"/>
              </a:rPr>
              <a:t>rip_all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메서드를 통해 </a:t>
            </a:r>
            <a:r>
              <a:rPr lang="ko-KR" altLang="en-US" sz="1400" dirty="0" err="1">
                <a:latin typeface="+mj-ea"/>
                <a:ea typeface="+mj-ea"/>
              </a:rPr>
              <a:t>반환받은</a:t>
            </a:r>
            <a:r>
              <a:rPr lang="ko-KR" altLang="en-US" sz="1400" dirty="0">
                <a:latin typeface="+mj-ea"/>
                <a:ea typeface="+mj-ea"/>
              </a:rPr>
              <a:t> 리스트로 된 리뷰 데이터를 </a:t>
            </a:r>
            <a:r>
              <a:rPr lang="en-US" altLang="ko-KR" sz="1400" dirty="0">
                <a:latin typeface="+mj-ea"/>
                <a:ea typeface="+mj-ea"/>
              </a:rPr>
              <a:t>value</a:t>
            </a:r>
            <a:r>
              <a:rPr lang="ko-KR" altLang="en-US" sz="1400" dirty="0">
                <a:latin typeface="+mj-ea"/>
                <a:ea typeface="+mj-ea"/>
              </a:rPr>
              <a:t>로 저장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834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001228" cy="707886"/>
            <a:chOff x="294640" y="3596640"/>
            <a:chExt cx="500122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개요 및 프로세스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5108629" cy="707886"/>
            <a:chOff x="294640" y="3596640"/>
            <a:chExt cx="5108629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44598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수행 코드 및 결과 발표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5788302" cy="707886"/>
            <a:chOff x="294640" y="3596640"/>
            <a:chExt cx="5788302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51395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과제 수행 중 오류 해결 프로세스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3A85-6BF7-112F-E56D-C6B1A527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A4379-1DC2-8395-96CE-266F813C081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9F76F-6D16-449B-3BB6-69D8DF33053E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8E4E-DB8A-E53C-5EBF-52C89990673A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87043-0AEA-9EB1-9ADE-C14B67E6FCC4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984439-BD92-5E82-40FD-025C7625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322427"/>
            <a:ext cx="10734434" cy="16616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E89CEB-AA55-8274-1C85-DFCC9E36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07" y="3592797"/>
            <a:ext cx="4330923" cy="1257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D9E13-E509-8FFE-191F-E0AC551105A6}"/>
              </a:ext>
            </a:extLst>
          </p:cNvPr>
          <p:cNvSpPr txBox="1"/>
          <p:nvPr/>
        </p:nvSpPr>
        <p:spPr>
          <a:xfrm>
            <a:off x="590534" y="3353637"/>
            <a:ext cx="5162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 err="1">
                <a:latin typeface="+mj-ea"/>
                <a:ea typeface="+mj-ea"/>
              </a:rPr>
              <a:t>rip_list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dirty="0" err="1">
                <a:latin typeface="+mj-ea"/>
                <a:ea typeface="+mj-ea"/>
              </a:rPr>
              <a:t>page_summary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메서드를 </a:t>
            </a:r>
            <a:r>
              <a:rPr lang="ko-KR" altLang="en-US" sz="1200" dirty="0" err="1">
                <a:latin typeface="+mj-ea"/>
                <a:ea typeface="+mj-ea"/>
              </a:rPr>
              <a:t>반복수행하여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반환값을</a:t>
            </a:r>
            <a:r>
              <a:rPr lang="ko-KR" altLang="en-US" sz="1200" dirty="0">
                <a:latin typeface="+mj-ea"/>
                <a:ea typeface="+mj-ea"/>
              </a:rPr>
              <a:t> 리스트에 담는 메서드</a:t>
            </a: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j-ea"/>
              <a:ea typeface="+mj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j-ea"/>
                <a:ea typeface="+mj-ea"/>
              </a:rPr>
              <a:t>모든 작업이 완료되면 </a:t>
            </a:r>
            <a:r>
              <a:rPr lang="en-US" altLang="ko-KR" sz="1200" dirty="0">
                <a:latin typeface="+mj-ea"/>
                <a:ea typeface="+mj-ea"/>
              </a:rPr>
              <a:t>close </a:t>
            </a:r>
            <a:r>
              <a:rPr lang="ko-KR" altLang="en-US" sz="1200" dirty="0">
                <a:latin typeface="+mj-ea"/>
                <a:ea typeface="+mj-ea"/>
              </a:rPr>
              <a:t>메서드로 크롬드라이버 종료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950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AF28-4EF7-37CA-F5B0-BA8D13D8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F41791-171D-689E-4F3E-1F661CDDFE6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2989A-9876-B450-3F0F-33AD32B7279B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7B58D-6E24-CE67-F8D3-9E384B34259F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39839-F1A1-6646-C72A-6CF1D086DE8A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C073F8-BC67-F988-0F56-B347932AE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796245"/>
            <a:ext cx="7301151" cy="4944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03A858-3A1C-3076-2331-72732F4B132B}"/>
              </a:ext>
            </a:extLst>
          </p:cNvPr>
          <p:cNvSpPr txBox="1"/>
          <p:nvPr/>
        </p:nvSpPr>
        <p:spPr>
          <a:xfrm>
            <a:off x="339536" y="1264666"/>
            <a:ext cx="6644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naver_review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클래스 사용 예시 및 수집 데이터 출력 결과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F709C7-9C87-97A4-35CA-E5789699A6F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A7CE3-B7C2-89BC-F373-B5403489AF12}"/>
              </a:ext>
            </a:extLst>
          </p:cNvPr>
          <p:cNvSpPr txBox="1"/>
          <p:nvPr/>
        </p:nvSpPr>
        <p:spPr>
          <a:xfrm>
            <a:off x="7510287" y="2047962"/>
            <a:ext cx="437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형식의 </a:t>
            </a:r>
            <a:r>
              <a:rPr lang="en-US" altLang="ko-KR" dirty="0">
                <a:latin typeface="+mj-ea"/>
                <a:ea typeface="+mj-ea"/>
              </a:rPr>
              <a:t>URL</a:t>
            </a:r>
            <a:r>
              <a:rPr lang="ko-KR" altLang="en-US" dirty="0">
                <a:latin typeface="+mj-ea"/>
                <a:ea typeface="+mj-ea"/>
              </a:rPr>
              <a:t>을 원소로 갖는 리스트 준비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D13D7-7651-EBB0-8E60-5BD09EB0B1EA}"/>
              </a:ext>
            </a:extLst>
          </p:cNvPr>
          <p:cNvSpPr txBox="1"/>
          <p:nvPr/>
        </p:nvSpPr>
        <p:spPr>
          <a:xfrm>
            <a:off x="7510287" y="3622139"/>
            <a:ext cx="437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naver_review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객체 생성 후 </a:t>
            </a:r>
            <a:r>
              <a:rPr lang="en-US" altLang="ko-KR" dirty="0" err="1">
                <a:latin typeface="+mj-ea"/>
                <a:ea typeface="+mj-ea"/>
              </a:rPr>
              <a:t>rip_list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메서드에 해당 리스트를 입력하는 것으로 모든 </a:t>
            </a:r>
            <a:r>
              <a:rPr lang="ko-KR" altLang="en-US" dirty="0" err="1">
                <a:latin typeface="+mj-ea"/>
                <a:ea typeface="+mj-ea"/>
              </a:rPr>
              <a:t>크롤링</a:t>
            </a:r>
            <a:r>
              <a:rPr lang="ko-KR" altLang="en-US" dirty="0">
                <a:latin typeface="+mj-ea"/>
                <a:ea typeface="+mj-ea"/>
              </a:rPr>
              <a:t> 과정이 진행되어 리스트 형식으로 반환됨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114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B1BE0-B4DB-941D-61AE-49E152B0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2F9786-9D68-82D5-ED8A-5162862E86D5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75491-F158-2FD4-E575-8F7C1A128F85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C1236-CFA8-B9C4-8C8F-6D2564B2F06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DD187-B492-580C-EE1C-7A8299EEA24C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5FFADD-A7D5-F3AE-8F72-26841E75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2042401"/>
            <a:ext cx="7721952" cy="4414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CBF9AC-036F-E821-1D57-20E7450A6951}"/>
              </a:ext>
            </a:extLst>
          </p:cNvPr>
          <p:cNvSpPr txBox="1"/>
          <p:nvPr/>
        </p:nvSpPr>
        <p:spPr>
          <a:xfrm>
            <a:off x="339536" y="1264666"/>
            <a:ext cx="6644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naver_review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클래스 사용 예시 및 수집 데이터 출력 결과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4FA910-5AF8-E771-A60F-BD0CC9CA023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386D7-1B9C-D2D3-0D85-4E48DE9E459A}"/>
              </a:ext>
            </a:extLst>
          </p:cNvPr>
          <p:cNvSpPr txBox="1"/>
          <p:nvPr/>
        </p:nvSpPr>
        <p:spPr>
          <a:xfrm>
            <a:off x="8116585" y="2880169"/>
            <a:ext cx="3724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반환된 리스트의 구조</a:t>
            </a:r>
            <a:endParaRPr lang="en-US" altLang="ko-KR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리스트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각 상품 별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딕셔너리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상품가격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리뷰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리뷰는 리뷰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개를 원소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개로 하는 리스트로 구성되어 있음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797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725D0-A2A8-C029-713F-AB536D94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4AC9A4A-31E0-FEB2-5F8B-F891694EDF45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05921-38C8-5983-89D0-C43660BCFAB5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FB419-2984-C22C-CD7F-B0849D502BF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BFD1-A0CF-8E6C-7731-1E38082371BB}"/>
              </a:ext>
            </a:extLst>
          </p:cNvPr>
          <p:cNvSpPr txBox="1"/>
          <p:nvPr/>
        </p:nvSpPr>
        <p:spPr>
          <a:xfrm>
            <a:off x="875104" y="676096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2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쇼핑 사이트 데이터 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6056A1-AA56-51E5-3225-6995CA4F21C7}"/>
              </a:ext>
            </a:extLst>
          </p:cNvPr>
          <p:cNvSpPr txBox="1"/>
          <p:nvPr/>
        </p:nvSpPr>
        <p:spPr>
          <a:xfrm>
            <a:off x="339536" y="126466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수집한 리뷰 데이터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9F2E2B-6A33-8494-A73D-BF9787AB15BD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8CD33A-4AA2-A215-4E7C-8B2A6221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2072405"/>
            <a:ext cx="10552559" cy="18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6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CFD5B-CB9E-5715-5C40-F074492CA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A6675F-2879-A771-D90F-7B19DEE0A6B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8EB72-DFAD-A561-F081-750FAF58EAD3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30441-C4A5-4C31-C052-D7B9FB489C9B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DCA9758-5207-763C-84DD-016D2D9B7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73755"/>
              </p:ext>
            </p:extLst>
          </p:nvPr>
        </p:nvGraphicFramePr>
        <p:xfrm>
          <a:off x="448492" y="1855111"/>
          <a:ext cx="11260180" cy="3324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33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6790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6013269">
                  <a:extLst>
                    <a:ext uri="{9D8B030D-6E8A-4147-A177-3AD203B41FA5}">
                      <a16:colId xmlns:a16="http://schemas.microsoft.com/office/drawing/2014/main" val="1369418783"/>
                    </a:ext>
                  </a:extLst>
                </a:gridCol>
                <a:gridCol w="1593666">
                  <a:extLst>
                    <a:ext uri="{9D8B030D-6E8A-4147-A177-3AD203B41FA5}">
                      <a16:colId xmlns:a16="http://schemas.microsoft.com/office/drawing/2014/main" val="446693396"/>
                    </a:ext>
                  </a:extLst>
                </a:gridCol>
              </a:tblGrid>
              <a:tr h="506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메서드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2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생성자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(__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init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__)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cx_oracle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통하여 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접속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create_table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입력할 테이블들을 생성하는 메서드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5402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Input_data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naver_review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rip_list</a:t>
                      </a: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반환값</a:t>
                      </a:r>
                      <a:endParaRPr lang="en-US" altLang="ko-KR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을 원소로 하는 리스트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전달받은 데이터를 </a:t>
                      </a:r>
                      <a:r>
                        <a:rPr lang="en-US" altLang="ko-KR" sz="1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create_table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에서 생성한 테이블에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036716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del_all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입력된 데이터가 잘못되었을 경우 생성되었던 테이블을 삭제하는 메서드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28704"/>
                  </a:ext>
                </a:extLst>
              </a:tr>
              <a:tr h="563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close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접속 종료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720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6514D8-8ACF-50CF-A1C7-8FE90DEDC3E3}"/>
              </a:ext>
            </a:extLst>
          </p:cNvPr>
          <p:cNvSpPr txBox="1"/>
          <p:nvPr/>
        </p:nvSpPr>
        <p:spPr>
          <a:xfrm>
            <a:off x="339536" y="1264666"/>
            <a:ext cx="463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파이썬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–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오라클 연동 클래스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input_sql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213EF5-3E84-05B6-F20C-D74620A68194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D738E-DE04-A4A0-6A3F-2AFB880FF0D9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70502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6A4-25CC-6828-3D1A-34BA89376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7C0B93-DDE9-678E-CF50-02C7D5A79D51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AE6D-D86D-48B1-8032-FE05F387A376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4FC30-B195-EE8A-CA0E-919D6BD971ED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6DD87-4C00-54C6-39C4-0A40EAE20191}"/>
              </a:ext>
            </a:extLst>
          </p:cNvPr>
          <p:cNvSpPr txBox="1"/>
          <p:nvPr/>
        </p:nvSpPr>
        <p:spPr>
          <a:xfrm>
            <a:off x="538283" y="5044186"/>
            <a:ext cx="714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클래스 생성 시 생성자에 의하여 오라클 데이터베이스 접속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E1F45-E98D-3183-BDAA-3A4D5CA42EEE}"/>
              </a:ext>
            </a:extLst>
          </p:cNvPr>
          <p:cNvSpPr/>
          <p:nvPr/>
        </p:nvSpPr>
        <p:spPr>
          <a:xfrm>
            <a:off x="330827" y="504098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3C7A1-74B8-1C45-8FE4-63D1BFE2F746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0A3F5-D657-91D8-AD5C-F9C27C49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" y="2112777"/>
            <a:ext cx="10952279" cy="17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1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5404F-23BB-30E5-9221-0D3C510EC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29CBF2-2C9C-74CA-2DF2-CBD2928F9496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EEA09B-2AE2-F1DA-BFEB-2B300B33A47A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B464E-F17F-299C-E54F-F9FFD536B86A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EF42B-9F47-B778-0B47-ACC7BB31757C}"/>
              </a:ext>
            </a:extLst>
          </p:cNvPr>
          <p:cNvSpPr txBox="1"/>
          <p:nvPr/>
        </p:nvSpPr>
        <p:spPr>
          <a:xfrm>
            <a:off x="339536" y="1281053"/>
            <a:ext cx="7269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create_table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메서드로 데이터를 입력할 테이블 및 시퀀스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BFEC2C-5B47-6CC8-0442-F544B54EDB8C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283A5-7F32-CF32-AE44-188D2F6731A5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0FD47B-A43D-1FF6-2983-109E326C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1987609"/>
            <a:ext cx="7368882" cy="4332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448139-BD72-A969-89BB-14A79F9F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68" y="4449849"/>
            <a:ext cx="6845652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13EA-BB5C-0941-8AD6-0D7B7C2D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3FE679-0CD1-49D7-8ED1-C0981A75595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2DB98-2930-0F22-1A41-EC4831F5F3F6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4F962-4E0D-1EE7-7007-74B4B75793DD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4C498-1695-FB79-3164-8CBC3F4ABB68}"/>
              </a:ext>
            </a:extLst>
          </p:cNvPr>
          <p:cNvSpPr txBox="1"/>
          <p:nvPr/>
        </p:nvSpPr>
        <p:spPr>
          <a:xfrm>
            <a:off x="339536" y="128105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생성되는 테이블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48006-9ADE-BDF9-6A87-D11080BEED8B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5D95A-5B2D-1288-9895-73CC9A730B60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3541E8-716E-9FBA-5464-651BA7C8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857694"/>
            <a:ext cx="4064209" cy="1644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D752B9-8965-0201-B916-2C33DA96E2C1}"/>
              </a:ext>
            </a:extLst>
          </p:cNvPr>
          <p:cNvSpPr txBox="1"/>
          <p:nvPr/>
        </p:nvSpPr>
        <p:spPr>
          <a:xfrm>
            <a:off x="5085579" y="1857694"/>
            <a:ext cx="5573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PRODUCT_LIST (</a:t>
            </a:r>
            <a:r>
              <a:rPr lang="ko-KR" altLang="en-US" sz="1200" dirty="0">
                <a:latin typeface="+mj-ea"/>
                <a:ea typeface="+mj-ea"/>
              </a:rPr>
              <a:t>상품리스트 테이블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PRODUCT_ID : </a:t>
            </a:r>
            <a:r>
              <a:rPr lang="ko-KR" altLang="en-US" sz="1200" dirty="0">
                <a:latin typeface="+mj-ea"/>
                <a:ea typeface="+mj-ea"/>
              </a:rPr>
              <a:t>상품 </a:t>
            </a:r>
            <a:r>
              <a:rPr lang="en-US" altLang="ko-KR" sz="1200" dirty="0">
                <a:latin typeface="+mj-ea"/>
                <a:ea typeface="+mj-ea"/>
              </a:rPr>
              <a:t>ID, NUMBER, Primary Key, SEQ_PRODUCT</a:t>
            </a:r>
            <a:r>
              <a:rPr lang="ko-KR" altLang="en-US" sz="1200" dirty="0">
                <a:latin typeface="+mj-ea"/>
                <a:ea typeface="+mj-ea"/>
              </a:rPr>
              <a:t>로 자동생성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PRODUCT : </a:t>
            </a:r>
            <a:r>
              <a:rPr lang="ko-KR" altLang="en-US" sz="1200" dirty="0">
                <a:latin typeface="+mj-ea"/>
                <a:ea typeface="+mj-ea"/>
              </a:rPr>
              <a:t>상품명</a:t>
            </a:r>
            <a:r>
              <a:rPr lang="en-US" altLang="ko-KR" sz="1200" dirty="0">
                <a:latin typeface="+mj-ea"/>
                <a:ea typeface="+mj-ea"/>
              </a:rPr>
              <a:t>, VARCHAR2(255)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PRICE : </a:t>
            </a:r>
            <a:r>
              <a:rPr lang="ko-KR" altLang="en-US" sz="1200" dirty="0">
                <a:latin typeface="+mj-ea"/>
                <a:ea typeface="+mj-ea"/>
              </a:rPr>
              <a:t>상품가격</a:t>
            </a:r>
            <a:r>
              <a:rPr lang="en-US" altLang="ko-KR" sz="1200" dirty="0">
                <a:latin typeface="+mj-ea"/>
                <a:ea typeface="+mj-ea"/>
              </a:rPr>
              <a:t>,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URL : </a:t>
            </a:r>
            <a:r>
              <a:rPr lang="ko-KR" altLang="en-US" sz="1200" dirty="0">
                <a:latin typeface="+mj-ea"/>
                <a:ea typeface="+mj-ea"/>
              </a:rPr>
              <a:t>상품 페이지 </a:t>
            </a:r>
            <a:r>
              <a:rPr lang="en-US" altLang="ko-KR" sz="1200" dirty="0">
                <a:latin typeface="+mj-ea"/>
                <a:ea typeface="+mj-ea"/>
              </a:rPr>
              <a:t>URL, VARCHAR2(255)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EC979-A702-CD9D-FE2D-6F98017F85D6}"/>
              </a:ext>
            </a:extLst>
          </p:cNvPr>
          <p:cNvSpPr txBox="1"/>
          <p:nvPr/>
        </p:nvSpPr>
        <p:spPr>
          <a:xfrm>
            <a:off x="5085579" y="3946589"/>
            <a:ext cx="6697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REVIEW_LIST (</a:t>
            </a:r>
            <a:r>
              <a:rPr lang="ko-KR" altLang="en-US" sz="1200" dirty="0">
                <a:latin typeface="+mj-ea"/>
                <a:ea typeface="+mj-ea"/>
              </a:rPr>
              <a:t>리뷰 데이터 테이블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ID : </a:t>
            </a:r>
            <a:r>
              <a:rPr lang="ko-KR" altLang="en-US" sz="1200" dirty="0">
                <a:latin typeface="+mj-ea"/>
                <a:ea typeface="+mj-ea"/>
              </a:rPr>
              <a:t>리뷰 </a:t>
            </a:r>
            <a:r>
              <a:rPr lang="en-US" altLang="ko-KR" sz="1200" dirty="0">
                <a:latin typeface="+mj-ea"/>
                <a:ea typeface="+mj-ea"/>
              </a:rPr>
              <a:t>ID, NUMBER, Primary Key, SEQ_REVIEW</a:t>
            </a:r>
            <a:r>
              <a:rPr lang="ko-KR" altLang="en-US" sz="1200" dirty="0">
                <a:latin typeface="+mj-ea"/>
                <a:ea typeface="+mj-ea"/>
              </a:rPr>
              <a:t>로 자동생성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PRODUCT_ID : </a:t>
            </a:r>
            <a:r>
              <a:rPr lang="ko-KR" altLang="en-US" sz="1200" dirty="0">
                <a:latin typeface="+mj-ea"/>
                <a:ea typeface="+mj-ea"/>
              </a:rPr>
              <a:t>상품 </a:t>
            </a:r>
            <a:r>
              <a:rPr lang="en-US" altLang="ko-KR" sz="1200" dirty="0">
                <a:latin typeface="+mj-ea"/>
                <a:ea typeface="+mj-ea"/>
              </a:rPr>
              <a:t>ID, NUMBER, PRODUCT_LIST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PRODUCT_ID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Foreign Key</a:t>
            </a:r>
            <a:r>
              <a:rPr lang="ko-KR" altLang="en-US" sz="1200" dirty="0">
                <a:latin typeface="+mj-ea"/>
                <a:ea typeface="+mj-ea"/>
              </a:rPr>
              <a:t>로 참조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PRODUCT_OPTION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구매 옵션</a:t>
            </a:r>
            <a:r>
              <a:rPr lang="en-US" altLang="ko-KR" sz="1200" dirty="0">
                <a:latin typeface="+mj-ea"/>
                <a:ea typeface="+mj-ea"/>
              </a:rPr>
              <a:t>, VARCHAR2(255), </a:t>
            </a:r>
            <a:r>
              <a:rPr lang="ko-KR" altLang="en-US" sz="1200" dirty="0" err="1">
                <a:latin typeface="+mj-ea"/>
                <a:ea typeface="+mj-ea"/>
              </a:rPr>
              <a:t>결측값</a:t>
            </a:r>
            <a:r>
              <a:rPr lang="ko-KR" altLang="en-US" sz="1200" dirty="0">
                <a:latin typeface="+mj-ea"/>
                <a:ea typeface="+mj-ea"/>
              </a:rPr>
              <a:t> 허용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REG_DATE : </a:t>
            </a:r>
            <a:r>
              <a:rPr lang="ko-KR" altLang="en-US" sz="1200" dirty="0">
                <a:latin typeface="+mj-ea"/>
                <a:ea typeface="+mj-ea"/>
              </a:rPr>
              <a:t>리뷰 날짜</a:t>
            </a:r>
            <a:r>
              <a:rPr lang="en-US" altLang="ko-KR" sz="1200" dirty="0">
                <a:latin typeface="+mj-ea"/>
                <a:ea typeface="+mj-ea"/>
              </a:rPr>
              <a:t>,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SCORE : </a:t>
            </a:r>
            <a:r>
              <a:rPr lang="ko-KR" altLang="en-US" sz="1200" dirty="0" err="1">
                <a:latin typeface="+mj-ea"/>
                <a:ea typeface="+mj-ea"/>
              </a:rPr>
              <a:t>별점</a:t>
            </a:r>
            <a:r>
              <a:rPr lang="en-US" altLang="ko-KR" sz="1200" dirty="0">
                <a:latin typeface="+mj-ea"/>
                <a:ea typeface="+mj-ea"/>
              </a:rPr>
              <a:t>,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POSITIVE_NEGATIVE : </a:t>
            </a:r>
            <a:r>
              <a:rPr lang="ko-KR" altLang="en-US" sz="1200" dirty="0">
                <a:latin typeface="+mj-ea"/>
                <a:ea typeface="+mj-ea"/>
              </a:rPr>
              <a:t>긍정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부정</a:t>
            </a:r>
            <a:r>
              <a:rPr lang="en-US" altLang="ko-KR" sz="1200" dirty="0">
                <a:latin typeface="+mj-ea"/>
                <a:ea typeface="+mj-ea"/>
              </a:rPr>
              <a:t>, VARCHAR2(25)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REVIEW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리뷰 본문</a:t>
            </a:r>
            <a:r>
              <a:rPr lang="en-US" altLang="ko-KR" sz="1200" dirty="0">
                <a:latin typeface="+mj-ea"/>
                <a:ea typeface="+mj-ea"/>
              </a:rPr>
              <a:t>, CLOB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85E1DB0-E3C8-E3C8-846A-73D7519A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3946589"/>
            <a:ext cx="4673840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B739-3B93-6EC3-07D9-CE02F907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2F9E56-091A-8975-5106-C473D8EE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989805"/>
            <a:ext cx="11482142" cy="39178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613E41-2D6F-0D9A-5737-2E867D12E9E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4709-B670-078E-9D0F-D10098C628D0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DA59C-18A6-571C-D556-91FD1714273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80733-C81B-B427-C857-ECE80A8D554C}"/>
              </a:ext>
            </a:extLst>
          </p:cNvPr>
          <p:cNvSpPr txBox="1"/>
          <p:nvPr/>
        </p:nvSpPr>
        <p:spPr>
          <a:xfrm>
            <a:off x="339536" y="1281053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input_data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메서드로 테이블에 데이터 순차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58CC98-1192-1538-E268-BB66446483E1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D6F40-5548-B3DB-357A-D770B04D554C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013093-5375-0FC4-B2AB-4EDEC1771FCB}"/>
              </a:ext>
            </a:extLst>
          </p:cNvPr>
          <p:cNvSpPr/>
          <p:nvPr/>
        </p:nvSpPr>
        <p:spPr>
          <a:xfrm>
            <a:off x="517473" y="3168675"/>
            <a:ext cx="10147101" cy="894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1D4F8B-1FB9-7ADB-2496-AB3D2FD5F40C}"/>
              </a:ext>
            </a:extLst>
          </p:cNvPr>
          <p:cNvSpPr/>
          <p:nvPr/>
        </p:nvSpPr>
        <p:spPr>
          <a:xfrm>
            <a:off x="517474" y="4202393"/>
            <a:ext cx="11096748" cy="1746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31CA3-E6EE-3910-8D69-39DDAA6FE281}"/>
              </a:ext>
            </a:extLst>
          </p:cNvPr>
          <p:cNvSpPr txBox="1"/>
          <p:nvPr/>
        </p:nvSpPr>
        <p:spPr>
          <a:xfrm>
            <a:off x="7703172" y="2799343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PRODUCT_LIST </a:t>
            </a:r>
            <a:r>
              <a:rPr lang="ko-KR" altLang="en-US" b="1" dirty="0">
                <a:solidFill>
                  <a:srgbClr val="FF0000"/>
                </a:solidFill>
              </a:rPr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01D01-1384-5CCB-8BD0-91EE8EDC2105}"/>
              </a:ext>
            </a:extLst>
          </p:cNvPr>
          <p:cNvSpPr txBox="1"/>
          <p:nvPr/>
        </p:nvSpPr>
        <p:spPr>
          <a:xfrm>
            <a:off x="8695280" y="6027530"/>
            <a:ext cx="23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REVIEW_LIST </a:t>
            </a:r>
            <a:r>
              <a:rPr lang="ko-KR" altLang="en-US" b="1" dirty="0">
                <a:solidFill>
                  <a:srgbClr val="FF0000"/>
                </a:solidFill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98400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714A3-052F-084B-78A5-CB615220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1BBBE4-3AA8-7806-6579-E9020BD0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889328"/>
            <a:ext cx="11428183" cy="45217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95CF72-0C88-F76F-5E38-A500CE4DBB8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3F2ED-A4ED-2205-6736-90E632F77552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C35E4-5E69-DF5E-F0D0-4652F697BB6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5B6CB-F448-034A-5A6A-42D0DDA85C37}"/>
              </a:ext>
            </a:extLst>
          </p:cNvPr>
          <p:cNvSpPr txBox="1"/>
          <p:nvPr/>
        </p:nvSpPr>
        <p:spPr>
          <a:xfrm>
            <a:off x="339536" y="1281053"/>
            <a:ext cx="886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생성했던 테이블을 삭제하는 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del_all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메서드와 접속을 종료하는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close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438D2-EAC2-B1F1-10D9-E082015A5608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089E1-B25C-3EB1-96A0-6E62031155C0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B7BF0-0CD3-584C-8CC8-9F44DBAD4EF2}"/>
              </a:ext>
            </a:extLst>
          </p:cNvPr>
          <p:cNvSpPr txBox="1"/>
          <p:nvPr/>
        </p:nvSpPr>
        <p:spPr>
          <a:xfrm>
            <a:off x="339535" y="6419427"/>
            <a:ext cx="1115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REVIEW_LIST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의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product_id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가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PRODUCT_ID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의 </a:t>
            </a:r>
            <a:r>
              <a:rPr lang="en-US" altLang="ko-KR" sz="1200" b="1" dirty="0" err="1">
                <a:solidFill>
                  <a:srgbClr val="FF0000"/>
                </a:solidFill>
                <a:latin typeface="+mj-ea"/>
                <a:ea typeface="+mj-ea"/>
              </a:rPr>
              <a:t>product_id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를 외래키로 참조하고 있으므로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REVIEW_LIST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를 먼저 삭제해야 </a:t>
            </a:r>
            <a:r>
              <a:rPr lang="en-US" altLang="ko-KR" sz="1200" b="1" dirty="0">
                <a:solidFill>
                  <a:srgbClr val="FF0000"/>
                </a:solidFill>
                <a:latin typeface="+mj-ea"/>
                <a:ea typeface="+mj-ea"/>
              </a:rPr>
              <a:t>PRODUCT_LIST</a:t>
            </a:r>
            <a:r>
              <a:rPr lang="ko-KR" altLang="en-US" sz="1200" b="1" dirty="0">
                <a:solidFill>
                  <a:srgbClr val="FF0000"/>
                </a:solidFill>
                <a:latin typeface="+mj-ea"/>
                <a:ea typeface="+mj-ea"/>
              </a:rPr>
              <a:t>를 삭제할 수 있음</a:t>
            </a:r>
            <a:endParaRPr lang="en-US" altLang="ko-KR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00FD86-38B3-A5D7-1329-F2F2A9D6F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8" y="3948122"/>
            <a:ext cx="5105662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4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4063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과제 개요 및 프로세스 소개</a:t>
            </a:r>
          </a:p>
          <a:p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C525F-ABDF-26F8-4462-1A249D60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753719D-3437-B8C3-50A7-907F7D017C2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98B7C-9BE6-C478-04E5-0F187B3EBBD0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483E6-8D38-9273-CEAD-A020C3CADA8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D9057-C96F-4AB0-2818-24839C3F7362}"/>
              </a:ext>
            </a:extLst>
          </p:cNvPr>
          <p:cNvSpPr txBox="1"/>
          <p:nvPr/>
        </p:nvSpPr>
        <p:spPr>
          <a:xfrm>
            <a:off x="339536" y="1281053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input_sql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메서드 사용 예시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029395-557B-D8BC-606C-3EA777C1C29F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05A73-CA6E-3327-5C1C-83B2C59ADD32}"/>
              </a:ext>
            </a:extLst>
          </p:cNvPr>
          <p:cNvSpPr txBox="1"/>
          <p:nvPr/>
        </p:nvSpPr>
        <p:spPr>
          <a:xfrm>
            <a:off x="875104" y="676096"/>
            <a:ext cx="167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3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-DB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39BDBF-6C70-D897-A139-4F7A14E3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246" y="2034078"/>
            <a:ext cx="11891703" cy="51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DB655-40D6-B099-D974-6D301D14A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D4FEFF-39FB-26B9-F63E-9AD2640EB52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97F1D-4FBC-DDA9-95B7-3BF1A271C0A7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0690D-BD3D-5965-35E6-4D25D0EA148A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DF013-C87C-53D7-9B77-13C3BB63F315}"/>
              </a:ext>
            </a:extLst>
          </p:cNvPr>
          <p:cNvSpPr txBox="1"/>
          <p:nvPr/>
        </p:nvSpPr>
        <p:spPr>
          <a:xfrm>
            <a:off x="339536" y="1281053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데이터베이스 최종 입력 결과 확인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6248BA-9E6A-B566-EE1B-7276D36D4390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D7730-880D-07F9-A725-01E71B9BF469}"/>
              </a:ext>
            </a:extLst>
          </p:cNvPr>
          <p:cNvSpPr txBox="1"/>
          <p:nvPr/>
        </p:nvSpPr>
        <p:spPr>
          <a:xfrm>
            <a:off x="875104" y="676096"/>
            <a:ext cx="17540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4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수집 데이터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9513B2-6285-8495-00FD-1DFB14D4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395876"/>
            <a:ext cx="10997474" cy="1206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6E1B8E-24A9-83DF-6481-DF6BAC38788B}"/>
              </a:ext>
            </a:extLst>
          </p:cNvPr>
          <p:cNvSpPr txBox="1"/>
          <p:nvPr/>
        </p:nvSpPr>
        <p:spPr>
          <a:xfrm>
            <a:off x="186080" y="2023408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PRODUCT_LIST </a:t>
            </a:r>
            <a:r>
              <a:rPr lang="ko-KR" altLang="en-US" b="1" dirty="0"/>
              <a:t>테이블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EAE1F7-593E-5507-458B-39A4FC76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7" y="4031543"/>
            <a:ext cx="10671760" cy="279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4BB2A7-92B3-6D61-4698-BC73BF57A0A1}"/>
              </a:ext>
            </a:extLst>
          </p:cNvPr>
          <p:cNvSpPr txBox="1"/>
          <p:nvPr/>
        </p:nvSpPr>
        <p:spPr>
          <a:xfrm>
            <a:off x="186079" y="3656613"/>
            <a:ext cx="23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REVIEW_LIST </a:t>
            </a:r>
            <a:r>
              <a:rPr lang="ko-KR" altLang="en-US" b="1" dirty="0"/>
              <a:t>테이블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FADBF7-A0A5-91DD-E389-6712EB2F097B}"/>
              </a:ext>
            </a:extLst>
          </p:cNvPr>
          <p:cNvSpPr/>
          <p:nvPr/>
        </p:nvSpPr>
        <p:spPr>
          <a:xfrm>
            <a:off x="517474" y="2398338"/>
            <a:ext cx="736560" cy="1204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95C4CA-4F43-BB7D-FEB7-CE81B977924A}"/>
              </a:ext>
            </a:extLst>
          </p:cNvPr>
          <p:cNvSpPr/>
          <p:nvPr/>
        </p:nvSpPr>
        <p:spPr>
          <a:xfrm>
            <a:off x="1007067" y="4372568"/>
            <a:ext cx="638853" cy="2485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1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E603B-D07A-FD32-BC21-6FD44B94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2E040C-9B66-840D-716A-26A16BCEE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934D77-A465-4EB0-E81E-6354136E2F4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51E27-8508-EFBA-E061-D9FCCAD8D956}"/>
              </a:ext>
            </a:extLst>
          </p:cNvPr>
          <p:cNvSpPr txBox="1"/>
          <p:nvPr/>
        </p:nvSpPr>
        <p:spPr>
          <a:xfrm>
            <a:off x="1647264" y="3105834"/>
            <a:ext cx="4038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</a:rPr>
              <a:t>과제 수행 중 오류 해결 프로세스</a:t>
            </a:r>
          </a:p>
          <a:p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08A37-7375-CC1C-8848-D519555EB56F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BCE6E3-7EC4-19ED-47C6-FCA86C400B6F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2870AE-CCF3-D4E8-48C1-CE673EC2C99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75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10A1-D445-654D-B479-4B4C6636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D60659-4FF9-A218-5444-BE4C11DE713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9AD11-7636-4D61-AAF0-B46D0EE47208}"/>
              </a:ext>
            </a:extLst>
          </p:cNvPr>
          <p:cNvSpPr txBox="1"/>
          <p:nvPr/>
        </p:nvSpPr>
        <p:spPr>
          <a:xfrm>
            <a:off x="875104" y="101916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중 오류 해결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E9349-AFFB-8CDB-8FB9-B826FBB7EBF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41C92-EC67-82C3-51A6-FDA2C7991E83}"/>
              </a:ext>
            </a:extLst>
          </p:cNvPr>
          <p:cNvSpPr txBox="1"/>
          <p:nvPr/>
        </p:nvSpPr>
        <p:spPr>
          <a:xfrm>
            <a:off x="339536" y="1281053"/>
            <a:ext cx="5003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리뷰 내용 내 작은 따옴표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 ‘ )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존재 시 에러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C288D1-C73A-C36E-E126-AD4966A14F7F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2E75B-4531-8772-67CC-800127FE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0" y="1946748"/>
            <a:ext cx="6178868" cy="4730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CC870E-08C3-F844-DE9C-6C2D3D3AA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09" y="3982027"/>
            <a:ext cx="2997354" cy="3302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6C7FB4-3415-34B3-9510-4A4B543E3833}"/>
              </a:ext>
            </a:extLst>
          </p:cNvPr>
          <p:cNvSpPr txBox="1"/>
          <p:nvPr/>
        </p:nvSpPr>
        <p:spPr>
          <a:xfrm>
            <a:off x="6663306" y="1946748"/>
            <a:ext cx="438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리뷰 내용에 </a:t>
            </a:r>
            <a:r>
              <a:rPr lang="ko-KR" altLang="en-US" sz="1400" dirty="0" err="1">
                <a:latin typeface="+mj-ea"/>
                <a:ea typeface="+mj-ea"/>
              </a:rPr>
              <a:t>홑따옴표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(‘) </a:t>
            </a:r>
            <a:r>
              <a:rPr lang="ko-KR" altLang="en-US" sz="1400" dirty="0">
                <a:latin typeface="+mj-ea"/>
                <a:ea typeface="+mj-ea"/>
              </a:rPr>
              <a:t>가 포함되어 있을 경우 </a:t>
            </a:r>
            <a:r>
              <a:rPr lang="en-US" altLang="ko-KR" sz="1400" dirty="0">
                <a:latin typeface="+mj-ea"/>
                <a:ea typeface="+mj-ea"/>
              </a:rPr>
              <a:t>SQL</a:t>
            </a:r>
            <a:r>
              <a:rPr lang="ko-KR" altLang="en-US" sz="1400" dirty="0">
                <a:latin typeface="+mj-ea"/>
                <a:ea typeface="+mj-ea"/>
              </a:rPr>
              <a:t>문 포맷 파괴로 에러가 발생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이스케이프 문자 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>
                <a:latin typeface="+mj-ea"/>
                <a:ea typeface="+mj-ea"/>
                <a:hlinkClick r:id="rId4" action="ppaction://hlinkfile"/>
              </a:rPr>
              <a:t>\\’)</a:t>
            </a:r>
            <a:r>
              <a:rPr lang="ko-KR" altLang="en-US" sz="1400" dirty="0">
                <a:latin typeface="+mj-ea"/>
                <a:ea typeface="+mj-ea"/>
                <a:hlinkClick r:id="rId4" action="ppaction://hlinkfile"/>
              </a:rPr>
              <a:t>로도</a:t>
            </a:r>
            <a:r>
              <a:rPr lang="ko-KR" altLang="en-US" sz="1400" dirty="0">
                <a:latin typeface="+mj-ea"/>
                <a:ea typeface="+mj-ea"/>
              </a:rPr>
              <a:t> 해결이 안되는 경우가 있었음</a:t>
            </a: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4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j-ea"/>
                <a:ea typeface="+mj-ea"/>
              </a:rPr>
              <a:t>홑따옴표를</a:t>
            </a:r>
            <a:r>
              <a:rPr lang="ko-KR" altLang="en-US" sz="1400" dirty="0">
                <a:latin typeface="+mj-ea"/>
                <a:ea typeface="+mj-ea"/>
              </a:rPr>
              <a:t> 아스키 코드 </a:t>
            </a:r>
            <a:r>
              <a:rPr lang="ko-KR" altLang="en-US" sz="1400" dirty="0" err="1">
                <a:latin typeface="+mj-ea"/>
                <a:ea typeface="+mj-ea"/>
              </a:rPr>
              <a:t>명렁어로</a:t>
            </a:r>
            <a:r>
              <a:rPr lang="ko-KR" altLang="en-US" sz="1400" dirty="0">
                <a:latin typeface="+mj-ea"/>
                <a:ea typeface="+mj-ea"/>
              </a:rPr>
              <a:t> 치환하여 해결함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09B306-FD8E-A20C-F2CC-0F6D383C7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4601990"/>
            <a:ext cx="4915227" cy="12205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E9CD86-B642-9821-FD87-1825BBBED5AC}"/>
              </a:ext>
            </a:extLst>
          </p:cNvPr>
          <p:cNvSpPr/>
          <p:nvPr/>
        </p:nvSpPr>
        <p:spPr>
          <a:xfrm>
            <a:off x="9196251" y="5427469"/>
            <a:ext cx="2591486" cy="311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2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015F-A3C9-7AE4-0EB5-7972EB25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6229FB-9ECD-D5C7-4411-7DEF0457724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27467-3B99-A52B-85E9-B01421B1B040}"/>
              </a:ext>
            </a:extLst>
          </p:cNvPr>
          <p:cNvSpPr txBox="1"/>
          <p:nvPr/>
        </p:nvSpPr>
        <p:spPr>
          <a:xfrm>
            <a:off x="875104" y="101916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중 오류 해결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1AD68B-4DAE-6388-1679-6810F19E3E0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C30EB-B94F-238B-08F1-2264981455DE}"/>
              </a:ext>
            </a:extLst>
          </p:cNvPr>
          <p:cNvSpPr txBox="1"/>
          <p:nvPr/>
        </p:nvSpPr>
        <p:spPr>
          <a:xfrm>
            <a:off x="339536" y="1281053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지나치게 긴 리뷰 본문에 의한 에러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EC2AF-F433-D0A3-7954-6716E47AB0D9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5DE912-52DC-491C-7B72-E5C6DC7BCC95}"/>
              </a:ext>
            </a:extLst>
          </p:cNvPr>
          <p:cNvSpPr txBox="1"/>
          <p:nvPr/>
        </p:nvSpPr>
        <p:spPr>
          <a:xfrm>
            <a:off x="5270815" y="2141712"/>
            <a:ext cx="550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리뷰 내용이 너무 길 경우 문자열이 길다는 에러 발생</a:t>
            </a: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리뷰 내용을 담는 데이터형은 </a:t>
            </a:r>
            <a:r>
              <a:rPr lang="en-US" altLang="ko-KR" sz="1600" dirty="0">
                <a:latin typeface="+mj-ea"/>
                <a:ea typeface="+mj-ea"/>
              </a:rPr>
              <a:t>CLOB</a:t>
            </a:r>
            <a:r>
              <a:rPr lang="ko-KR" altLang="en-US" sz="1600" dirty="0">
                <a:latin typeface="+mj-ea"/>
                <a:ea typeface="+mj-ea"/>
              </a:rPr>
              <a:t>이지만 에러가 발생</a:t>
            </a: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확인 결과 컬럼 데이터형이 </a:t>
            </a:r>
            <a:r>
              <a:rPr lang="en-US" altLang="ko-KR" sz="1600" dirty="0">
                <a:latin typeface="+mj-ea"/>
                <a:ea typeface="+mj-ea"/>
              </a:rPr>
              <a:t>CLOB</a:t>
            </a:r>
            <a:r>
              <a:rPr lang="ko-KR" altLang="en-US" sz="1600" dirty="0">
                <a:latin typeface="+mj-ea"/>
                <a:ea typeface="+mj-ea"/>
              </a:rPr>
              <a:t>이라도 한번에 </a:t>
            </a:r>
            <a:r>
              <a:rPr lang="en-US" altLang="ko-KR" sz="1600" dirty="0">
                <a:latin typeface="+mj-ea"/>
                <a:ea typeface="+mj-ea"/>
              </a:rPr>
              <a:t>4000Byte </a:t>
            </a:r>
            <a:r>
              <a:rPr lang="ko-KR" altLang="en-US" sz="1600" dirty="0">
                <a:latin typeface="+mj-ea"/>
                <a:ea typeface="+mj-ea"/>
              </a:rPr>
              <a:t>이상의 문자열은 한번에 넣을 수 없었음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69FDBB-2DF9-3615-5328-7C1F3334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2" y="1946748"/>
            <a:ext cx="4626971" cy="46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3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7C8A8-7601-F9E9-0607-D2D5EB95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B0D710-23F2-9173-533E-778368F03558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EFF0A-0707-8DB0-4680-1F1047C638E8}"/>
              </a:ext>
            </a:extLst>
          </p:cNvPr>
          <p:cNvSpPr txBox="1"/>
          <p:nvPr/>
        </p:nvSpPr>
        <p:spPr>
          <a:xfrm>
            <a:off x="875104" y="101916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중 오류 해결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1A48A-897D-F252-BF15-CFFBE817CEBC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EB39C-B0FD-F793-18A8-0C74F08E351D}"/>
              </a:ext>
            </a:extLst>
          </p:cNvPr>
          <p:cNvSpPr txBox="1"/>
          <p:nvPr/>
        </p:nvSpPr>
        <p:spPr>
          <a:xfrm>
            <a:off x="339536" y="1281053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지나치게 긴 리뷰 본문에 의한 에러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4FCB52-6CB4-7A33-18B3-51AEDF479F42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6A0A2-95AA-C821-EDC3-09C8CB86FE89}"/>
              </a:ext>
            </a:extLst>
          </p:cNvPr>
          <p:cNvSpPr txBox="1"/>
          <p:nvPr/>
        </p:nvSpPr>
        <p:spPr>
          <a:xfrm>
            <a:off x="8623234" y="1936474"/>
            <a:ext cx="32188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해법은 문자열을 </a:t>
            </a:r>
            <a:r>
              <a:rPr lang="en-US" altLang="ko-KR" sz="1600" dirty="0">
                <a:latin typeface="+mj-ea"/>
                <a:ea typeface="+mj-ea"/>
              </a:rPr>
              <a:t>TO_CLOB(‘</a:t>
            </a:r>
            <a:r>
              <a:rPr lang="ko-KR" altLang="en-US" sz="1600" dirty="0">
                <a:latin typeface="+mj-ea"/>
                <a:ea typeface="+mj-ea"/>
              </a:rPr>
              <a:t>문자열</a:t>
            </a:r>
            <a:r>
              <a:rPr lang="en-US" altLang="ko-KR" sz="1600" dirty="0">
                <a:latin typeface="+mj-ea"/>
                <a:ea typeface="+mj-ea"/>
              </a:rPr>
              <a:t>‘)</a:t>
            </a:r>
            <a:r>
              <a:rPr lang="ko-KR" altLang="en-US" sz="1600" dirty="0">
                <a:latin typeface="+mj-ea"/>
                <a:ea typeface="+mj-ea"/>
              </a:rPr>
              <a:t>의 형태로 </a:t>
            </a:r>
            <a:r>
              <a:rPr lang="en-US" altLang="ko-KR" sz="1600" dirty="0">
                <a:latin typeface="+mj-ea"/>
                <a:ea typeface="+mj-ea"/>
              </a:rPr>
              <a:t>4000Byte </a:t>
            </a:r>
            <a:r>
              <a:rPr lang="ko-KR" altLang="en-US" sz="1600" dirty="0">
                <a:latin typeface="+mj-ea"/>
                <a:ea typeface="+mj-ea"/>
              </a:rPr>
              <a:t>단위로 쪼개서 각 </a:t>
            </a:r>
            <a:r>
              <a:rPr lang="en-US" altLang="ko-KR" sz="1600" dirty="0">
                <a:latin typeface="+mj-ea"/>
                <a:ea typeface="+mj-ea"/>
              </a:rPr>
              <a:t>TO_CLOB </a:t>
            </a:r>
            <a:r>
              <a:rPr lang="ko-KR" altLang="en-US" sz="1600" dirty="0">
                <a:latin typeface="+mj-ea"/>
                <a:ea typeface="+mj-ea"/>
              </a:rPr>
              <a:t>사이를 </a:t>
            </a:r>
            <a:r>
              <a:rPr lang="en-US" altLang="ko-KR" sz="1600" dirty="0">
                <a:latin typeface="+mj-ea"/>
                <a:ea typeface="+mj-ea"/>
              </a:rPr>
              <a:t>||</a:t>
            </a:r>
            <a:r>
              <a:rPr lang="ko-KR" altLang="en-US" sz="1600" dirty="0">
                <a:latin typeface="+mj-ea"/>
                <a:ea typeface="+mj-ea"/>
              </a:rPr>
              <a:t>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연결하여 데이터를 입력하는 것</a:t>
            </a: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기존의 방식대로 문자열을 추가하고 해당 제약으로 인해 에러 발생시 예외 처리를 통해 지나치게 긴 문자열을 </a:t>
            </a:r>
            <a:r>
              <a:rPr lang="en-US" altLang="ko-KR" sz="1600" dirty="0">
                <a:latin typeface="+mj-ea"/>
                <a:ea typeface="+mj-ea"/>
              </a:rPr>
              <a:t>1000</a:t>
            </a:r>
            <a:r>
              <a:rPr lang="ko-KR" altLang="en-US" sz="1600" dirty="0">
                <a:latin typeface="+mj-ea"/>
                <a:ea typeface="+mj-ea"/>
              </a:rPr>
              <a:t>자 단위로 쪼갠 후 </a:t>
            </a:r>
            <a:r>
              <a:rPr lang="en-US" altLang="ko-KR" sz="1600" dirty="0">
                <a:latin typeface="+mj-ea"/>
                <a:ea typeface="+mj-ea"/>
              </a:rPr>
              <a:t>TO_CLOB</a:t>
            </a:r>
            <a:r>
              <a:rPr lang="ko-KR" altLang="en-US" sz="1600" dirty="0">
                <a:latin typeface="+mj-ea"/>
                <a:ea typeface="+mj-ea"/>
              </a:rPr>
              <a:t>명령어를 여러 번 사용해 하나의 문자열로 합쳐서 </a:t>
            </a:r>
            <a:r>
              <a:rPr lang="en-US" altLang="ko-KR" sz="1600" dirty="0">
                <a:latin typeface="+mj-ea"/>
                <a:ea typeface="+mj-ea"/>
              </a:rPr>
              <a:t>insert </a:t>
            </a:r>
            <a:r>
              <a:rPr lang="ko-KR" altLang="en-US" sz="1600" dirty="0">
                <a:latin typeface="+mj-ea"/>
                <a:ea typeface="+mj-ea"/>
              </a:rPr>
              <a:t>문 실행</a:t>
            </a: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B32226-9809-28D3-6FB7-8EAB83D4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2" y="6096345"/>
            <a:ext cx="10172285" cy="303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2F4140-45B3-4E32-7E97-DB987DF16F74}"/>
              </a:ext>
            </a:extLst>
          </p:cNvPr>
          <p:cNvSpPr txBox="1"/>
          <p:nvPr/>
        </p:nvSpPr>
        <p:spPr>
          <a:xfrm>
            <a:off x="240080" y="569937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문법 적용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BEACFC-CD76-A6B8-3093-F3E7BB4A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933905"/>
            <a:ext cx="8308140" cy="35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5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13717-E104-B729-8B92-E858B9607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AA6C8B-F1C2-FA9D-07DC-FA3647407E4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EED53-3327-2255-45C8-0637A2F47F12}"/>
              </a:ext>
            </a:extLst>
          </p:cNvPr>
          <p:cNvSpPr txBox="1"/>
          <p:nvPr/>
        </p:nvSpPr>
        <p:spPr>
          <a:xfrm>
            <a:off x="875104" y="101916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중 오류 해결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E3618-2545-CF37-C73D-7DB8A767DC0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5A1E3-E6CF-6A78-3514-96855088A6AA}"/>
              </a:ext>
            </a:extLst>
          </p:cNvPr>
          <p:cNvSpPr txBox="1"/>
          <p:nvPr/>
        </p:nvSpPr>
        <p:spPr>
          <a:xfrm>
            <a:off x="339536" y="1281053"/>
            <a:ext cx="430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지나치게 긴 리뷰 본문에 의한 에러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94C181-4159-C739-F303-DFA8EA496BB5}"/>
              </a:ext>
            </a:extLst>
          </p:cNvPr>
          <p:cNvSpPr/>
          <p:nvPr/>
        </p:nvSpPr>
        <p:spPr>
          <a:xfrm>
            <a:off x="132080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B9B3A7-A2F9-4562-F7F1-CB3C9D8E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0" y="2587159"/>
            <a:ext cx="11638407" cy="1876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DA76F-E31A-D768-7135-7A06E5DC1225}"/>
              </a:ext>
            </a:extLst>
          </p:cNvPr>
          <p:cNvSpPr txBox="1"/>
          <p:nvPr/>
        </p:nvSpPr>
        <p:spPr>
          <a:xfrm>
            <a:off x="132080" y="2074427"/>
            <a:ext cx="438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1000</a:t>
            </a:r>
            <a:r>
              <a:rPr lang="ko-KR" altLang="en-US" b="1" dirty="0">
                <a:latin typeface="+mj-ea"/>
                <a:ea typeface="+mj-ea"/>
              </a:rPr>
              <a:t>자 이상의 리뷰가 정상 기입됨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53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2EE5-10E8-834B-1497-B1949454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655273-090F-6076-76BF-0F866083CA21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26F802D-141B-752D-CF76-9F522EE2DC65}"/>
              </a:ext>
            </a:extLst>
          </p:cNvPr>
          <p:cNvGrpSpPr/>
          <p:nvPr/>
        </p:nvGrpSpPr>
        <p:grpSpPr>
          <a:xfrm>
            <a:off x="749034" y="2006054"/>
            <a:ext cx="10850783" cy="4423904"/>
            <a:chOff x="867266" y="1833334"/>
            <a:chExt cx="5963119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BD06C0-8ED3-7E6F-4622-4B48AD41F997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E3EEA6-2FC0-C60A-7A22-C5C0F50820B4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3F887EC-559F-D66D-8DCC-A87A51873284}"/>
                </a:ext>
              </a:extLst>
            </p:cNvPr>
            <p:cNvGrpSpPr/>
            <p:nvPr/>
          </p:nvGrpSpPr>
          <p:grpSpPr>
            <a:xfrm>
              <a:off x="952811" y="1911740"/>
              <a:ext cx="5877574" cy="2881276"/>
              <a:chOff x="952811" y="1911740"/>
              <a:chExt cx="5877574" cy="288127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BA0841-615B-E3FA-C69C-3E3C441C5DF0}"/>
                  </a:ext>
                </a:extLst>
              </p:cNvPr>
              <p:cNvSpPr txBox="1"/>
              <p:nvPr/>
            </p:nvSpPr>
            <p:spPr>
              <a:xfrm>
                <a:off x="952811" y="1911740"/>
                <a:ext cx="6227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</a:rPr>
                  <a:t>느낀 점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2A65C8-0ED7-7422-9CD5-52FEB9DCDB4A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565804-BDA3-B0C0-0B5F-30C1D1C77A9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7E4768A-D97D-FEE4-D3EF-C56EDD0179A6}"/>
              </a:ext>
            </a:extLst>
          </p:cNvPr>
          <p:cNvSpPr txBox="1"/>
          <p:nvPr/>
        </p:nvSpPr>
        <p:spPr>
          <a:xfrm>
            <a:off x="339536" y="1264666"/>
            <a:ext cx="469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과제 수행 중 느낀 점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+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개선해야 할 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8B5C5B-2616-0D4A-5460-58DA19BC8330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32F199-2500-F257-2DFA-0B6EE2421CBA}"/>
              </a:ext>
            </a:extLst>
          </p:cNvPr>
          <p:cNvSpPr txBox="1"/>
          <p:nvPr/>
        </p:nvSpPr>
        <p:spPr>
          <a:xfrm>
            <a:off x="1945720" y="2228864"/>
            <a:ext cx="832471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수집하고자 하는 데이터 및 수집 페이지에 따라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API,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정적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동적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크롤링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등을 적합하게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사용해야 하는 점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파이썬으로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수집한 정보와 오라클 데이터베이스 연결 패키지로 생각보다 편리하고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빠르게 파이썬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– DB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연동을 수행할 수 있었음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103E5C-F0B5-D143-9022-E97D01A22413}"/>
              </a:ext>
            </a:extLst>
          </p:cNvPr>
          <p:cNvSpPr txBox="1"/>
          <p:nvPr/>
        </p:nvSpPr>
        <p:spPr>
          <a:xfrm>
            <a:off x="1945719" y="4492768"/>
            <a:ext cx="847379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데이터베이스 파트에서 테이블 구조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테이블간 참조를 적합하게 사용하여 더 효율적인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데이터베이스 구축이 필요했음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데이터베이스 입력 시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:1, :2 …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방식의 변수 대입 시 발생하는 에러 발생을 해결하지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못하였음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(DPI-1059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에러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2430F-875B-D8AE-B856-C5D66F716FEC}"/>
              </a:ext>
            </a:extLst>
          </p:cNvPr>
          <p:cNvSpPr txBox="1"/>
          <p:nvPr/>
        </p:nvSpPr>
        <p:spPr>
          <a:xfrm>
            <a:off x="875104" y="101916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중 오류 해결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7184E-33B5-0730-624B-1476D945595E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AF2AE-A755-F56B-AE0F-90A35D73B8BB}"/>
              </a:ext>
            </a:extLst>
          </p:cNvPr>
          <p:cNvSpPr txBox="1"/>
          <p:nvPr/>
        </p:nvSpPr>
        <p:spPr>
          <a:xfrm>
            <a:off x="902868" y="4372060"/>
            <a:ext cx="113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개선할 점</a:t>
            </a:r>
          </a:p>
        </p:txBody>
      </p:sp>
    </p:spTree>
    <p:extLst>
      <p:ext uri="{BB962C8B-B14F-4D97-AF65-F5344CB8AC3E}">
        <p14:creationId xmlns:p14="http://schemas.microsoft.com/office/powerpoint/2010/main" val="53163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 및 프로세스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4809" y="2358467"/>
            <a:ext cx="1974482" cy="197448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51C6C8F-A32C-FD65-D7B4-5A2D6DDE6015}"/>
              </a:ext>
            </a:extLst>
          </p:cNvPr>
          <p:cNvSpPr/>
          <p:nvPr/>
        </p:nvSpPr>
        <p:spPr>
          <a:xfrm>
            <a:off x="526110" y="17662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15A761-A384-CE7E-178A-17BC72808B3D}"/>
              </a:ext>
            </a:extLst>
          </p:cNvPr>
          <p:cNvSpPr/>
          <p:nvPr/>
        </p:nvSpPr>
        <p:spPr>
          <a:xfrm>
            <a:off x="4582160" y="17662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B5EC2C-134B-81BD-62A8-7B9155927D67}"/>
              </a:ext>
            </a:extLst>
          </p:cNvPr>
          <p:cNvSpPr/>
          <p:nvPr/>
        </p:nvSpPr>
        <p:spPr>
          <a:xfrm>
            <a:off x="8638210" y="17662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1CD6DE-2DC8-F691-6090-B3EAFCE4C0CC}"/>
              </a:ext>
            </a:extLst>
          </p:cNvPr>
          <p:cNvGrpSpPr/>
          <p:nvPr/>
        </p:nvGrpSpPr>
        <p:grpSpPr>
          <a:xfrm>
            <a:off x="784083" y="5341824"/>
            <a:ext cx="2887651" cy="1243338"/>
            <a:chOff x="631683" y="5390664"/>
            <a:chExt cx="2887651" cy="12433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3669FB-EA2D-A481-3B0C-5F09FABED13C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네이버 쇼핑 등 온라인 마켓의 리뷰 데이터와 상품 정보 등 상품의 경쟁력을 확인할 수 있는 데이터가 필요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40B9D8-7570-214A-11C0-4E4901BC0BBB}"/>
                </a:ext>
              </a:extLst>
            </p:cNvPr>
            <p:cNvSpPr txBox="1"/>
            <p:nvPr/>
          </p:nvSpPr>
          <p:spPr>
            <a:xfrm>
              <a:off x="691160" y="5390664"/>
              <a:ext cx="2768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마켓의 리뷰 데이터 요청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C8068D-945E-1A3C-7522-A6CA3D0D4794}"/>
              </a:ext>
            </a:extLst>
          </p:cNvPr>
          <p:cNvGrpSpPr/>
          <p:nvPr/>
        </p:nvGrpSpPr>
        <p:grpSpPr>
          <a:xfrm>
            <a:off x="4591541" y="5341824"/>
            <a:ext cx="3313729" cy="1458781"/>
            <a:chOff x="418650" y="5390664"/>
            <a:chExt cx="3313729" cy="1458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89A3E0-5088-35E0-F641-E914178B381F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 err="1">
                  <a:solidFill>
                    <a:srgbClr val="393939"/>
                  </a:solidFill>
                </a:rPr>
                <a:t>파이썬의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크롤링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및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스크래핑을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자동으로 진행하는 코드 작성으로 다수의 사이트에서 리뷰 데이터 수집을 자동화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58EE3-71E5-9E5D-EE78-136FDADBA41A}"/>
                </a:ext>
              </a:extLst>
            </p:cNvPr>
            <p:cNvSpPr txBox="1"/>
            <p:nvPr/>
          </p:nvSpPr>
          <p:spPr>
            <a:xfrm>
              <a:off x="418650" y="5390664"/>
              <a:ext cx="33137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데이터 수집을 위한 코드 작성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34CD95-3187-F958-CFD2-9B227B1DF9D4}"/>
              </a:ext>
            </a:extLst>
          </p:cNvPr>
          <p:cNvGrpSpPr/>
          <p:nvPr/>
        </p:nvGrpSpPr>
        <p:grpSpPr>
          <a:xfrm>
            <a:off x="8825065" y="5341824"/>
            <a:ext cx="2887651" cy="1458781"/>
            <a:chOff x="631683" y="5390664"/>
            <a:chExt cx="2887651" cy="1458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709B24-3DE4-9BA7-4C38-75E04136A195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 err="1">
                  <a:solidFill>
                    <a:srgbClr val="393939"/>
                  </a:solidFill>
                </a:rPr>
                <a:t>파이썬을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활용하여 수집한 데이터를 오라클 데이터베이스에 수집한 자료 유형에 따라 여러 테이블에 저장하여 활용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071A75-E38E-EDE8-A6E3-E30137B4D86B}"/>
                </a:ext>
              </a:extLst>
            </p:cNvPr>
            <p:cNvSpPr txBox="1"/>
            <p:nvPr/>
          </p:nvSpPr>
          <p:spPr>
            <a:xfrm>
              <a:off x="662307" y="5390664"/>
              <a:ext cx="2826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수집한 데이터의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DB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입력</a:t>
              </a:r>
            </a:p>
          </p:txBody>
        </p:sp>
      </p:grpSp>
      <p:pic>
        <p:nvPicPr>
          <p:cNvPr id="30" name="그래픽 29" descr="전자 상거래">
            <a:extLst>
              <a:ext uri="{FF2B5EF4-FFF2-40B4-BE49-F238E27FC236}">
                <a16:creationId xmlns:a16="http://schemas.microsoft.com/office/drawing/2014/main" id="{CE0E6F7F-E29E-B829-A6F8-831D2671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109" y="2510867"/>
            <a:ext cx="1974482" cy="1974482"/>
          </a:xfrm>
          <a:prstGeom prst="rect">
            <a:avLst/>
          </a:prstGeom>
        </p:spPr>
      </p:pic>
      <p:pic>
        <p:nvPicPr>
          <p:cNvPr id="32" name="그래픽 31" descr="자물쇠">
            <a:extLst>
              <a:ext uri="{FF2B5EF4-FFF2-40B4-BE49-F238E27FC236}">
                <a16:creationId xmlns:a16="http://schemas.microsoft.com/office/drawing/2014/main" id="{97755821-44DD-1149-E883-2C0DB00F5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1159" y="2445201"/>
            <a:ext cx="1974482" cy="1974482"/>
          </a:xfrm>
          <a:prstGeom prst="rect">
            <a:avLst/>
          </a:prstGeom>
        </p:spPr>
      </p:pic>
      <p:pic>
        <p:nvPicPr>
          <p:cNvPr id="34" name="그래픽 33" descr="방패 선택 표시">
            <a:extLst>
              <a:ext uri="{FF2B5EF4-FFF2-40B4-BE49-F238E27FC236}">
                <a16:creationId xmlns:a16="http://schemas.microsoft.com/office/drawing/2014/main" id="{3E183738-F41C-32F6-6314-7FE0C0C70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7209" y="2510867"/>
            <a:ext cx="1974482" cy="19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EBFE-7852-CC0F-999E-93DCED35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B34D7B-5DED-36D0-93C1-CA688B195A4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833A2-9DF6-90E9-229C-680487B8C744}"/>
              </a:ext>
            </a:extLst>
          </p:cNvPr>
          <p:cNvSpPr txBox="1"/>
          <p:nvPr/>
        </p:nvSpPr>
        <p:spPr>
          <a:xfrm>
            <a:off x="875104" y="101916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 및 프로세스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CF685-286A-857B-98F5-3CAC99BA9D83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0C650-511D-B6F8-1298-BEB2F4960CA0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5616F8-132C-32B7-2C24-8C1506589E8E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E465D0-7F4B-B3A8-AC7E-697905CAA963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3F0324-C4AE-FE34-4F88-19ADDE6B8720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BA5D74-2B4B-30C3-30F8-5A0D3A6149F1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532E3-D2D0-BF8B-6148-45B09DCDCC27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396D5-EFB1-CB7B-960A-5D4559DA853D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A7584-BDA8-302D-CD20-1CDB7A6E8FD2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3C21C-5F5E-6810-15F0-D050BB3D4C33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DFFCCD-3334-5CDB-69A6-84BA28F1FEA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413C05-1CFB-1762-A7F2-8EF832A0BDAD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40528F-3A84-7153-6249-EAFF35688832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ABD4C3-DE93-1384-85D5-DEF4C1F902D8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DA33AB8-5569-A0E9-4266-2F1ACF0E1E33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131ACF-0E3A-8DF2-88EB-7E4FA997E397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EEC19E-B29C-F116-34B1-023B62F95CD7}"/>
              </a:ext>
            </a:extLst>
          </p:cNvPr>
          <p:cNvSpPr txBox="1"/>
          <p:nvPr/>
        </p:nvSpPr>
        <p:spPr>
          <a:xfrm>
            <a:off x="1073965" y="3427654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작업 진행 대상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상품군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및 수집할 쇼핑 사이트 선정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894BFC-5440-9360-C8CC-2B65F9088BF3}"/>
              </a:ext>
            </a:extLst>
          </p:cNvPr>
          <p:cNvSpPr txBox="1"/>
          <p:nvPr/>
        </p:nvSpPr>
        <p:spPr>
          <a:xfrm>
            <a:off x="3832523" y="3427654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수집할 데이터 및 사이트 구조를 확인하여 데이터 수집을 자동으로 진행하는 파이썬 코드 작성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701CEC-3D8D-A571-4F27-CF9F3520E359}"/>
              </a:ext>
            </a:extLst>
          </p:cNvPr>
          <p:cNvSpPr txBox="1"/>
          <p:nvPr/>
        </p:nvSpPr>
        <p:spPr>
          <a:xfrm>
            <a:off x="6591082" y="3427654"/>
            <a:ext cx="1682895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수집한 데이터를 오라클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입력하기 위한 파이썬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–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오라클 연동 코드 작성 및 데이터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4E21DF-75BA-B7BC-1A58-CA5ABDA7BBB6}"/>
              </a:ext>
            </a:extLst>
          </p:cNvPr>
          <p:cNvSpPr txBox="1"/>
          <p:nvPr/>
        </p:nvSpPr>
        <p:spPr>
          <a:xfrm>
            <a:off x="9359188" y="342765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입력한 데이터 확인 및 작성 코드 재검토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A30319-CBF4-2D14-38DA-D17448C9295F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작업 진행 상세 프로세스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154B8C3-68E0-C6E7-EFDC-DC6997235FF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2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33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개요 및 프로세스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118740"/>
              </p:ext>
            </p:extLst>
          </p:nvPr>
        </p:nvGraphicFramePr>
        <p:xfrm>
          <a:off x="457199" y="2011681"/>
          <a:ext cx="11177452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3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79436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79436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794363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615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Step 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Step 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Step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Step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84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제품 및 사이트 선정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코드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– DB 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연동 및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수집 데이터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356931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웹 브라우저</a:t>
                      </a:r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800100" lvl="1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Google </a:t>
                      </a:r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크롬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파이썬 프로그래밍</a:t>
                      </a:r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800100" lvl="1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Selenium</a:t>
                      </a:r>
                    </a:p>
                    <a:p>
                      <a:pPr marL="800100" lvl="1" indent="-3429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Bs4</a:t>
                      </a:r>
                    </a:p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파이썬 </a:t>
                      </a:r>
                      <a:r>
                        <a:rPr lang="en-US" altLang="ko-KR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오라클 연동</a:t>
                      </a:r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cx_Oracle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20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관리 툴</a:t>
                      </a:r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SQLDeveloper</a:t>
                      </a:r>
                      <a:endParaRPr lang="ko-KR" altLang="en-US" sz="20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D6CF9A-8E45-0F66-B04B-36CB974CA7F9}"/>
              </a:ext>
            </a:extLst>
          </p:cNvPr>
          <p:cNvSpPr txBox="1"/>
          <p:nvPr/>
        </p:nvSpPr>
        <p:spPr>
          <a:xfrm>
            <a:off x="339536" y="1264666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작업 진행 중 사용할 툴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및 패키지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191003-B193-C448-3756-C3662199DB9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80DB6-D916-91FA-E46B-0A8E964843DA}"/>
              </a:ext>
            </a:extLst>
          </p:cNvPr>
          <p:cNvSpPr txBox="1"/>
          <p:nvPr/>
        </p:nvSpPr>
        <p:spPr>
          <a:xfrm>
            <a:off x="339536" y="6050026"/>
            <a:ext cx="97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크롤링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및 데이터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– DB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연동시에는 각 프로세스를 클래스로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모듈화시켜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작업 진행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166CF-B6C9-F95B-A14D-C69EBA825566}"/>
              </a:ext>
            </a:extLst>
          </p:cNvPr>
          <p:cNvSpPr/>
          <p:nvPr/>
        </p:nvSpPr>
        <p:spPr>
          <a:xfrm>
            <a:off x="132080" y="604682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E3A25-9483-FC78-5B66-9FA28DF5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465F13-EC68-CCBF-7EB6-9E49A152B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402953-F13B-8478-B0F0-63C89AE5108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2E3AB-593E-4C3D-7125-45F2C5AC17E5}"/>
              </a:ext>
            </a:extLst>
          </p:cNvPr>
          <p:cNvSpPr txBox="1"/>
          <p:nvPr/>
        </p:nvSpPr>
        <p:spPr>
          <a:xfrm>
            <a:off x="1647264" y="3105834"/>
            <a:ext cx="3510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과제 수행 코드 및 결과</a:t>
            </a:r>
          </a:p>
          <a:p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B8F7D-C606-37E9-4EB9-04EB00BF0C49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911C41-3C58-BE46-3FDE-72A83C40B84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31E70E-6859-6F06-4EA5-33EE6CBBCE4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89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2CC504-1A82-F480-BB64-6530962B142B}"/>
              </a:ext>
            </a:extLst>
          </p:cNvPr>
          <p:cNvSpPr txBox="1"/>
          <p:nvPr/>
        </p:nvSpPr>
        <p:spPr>
          <a:xfrm>
            <a:off x="875104" y="676096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1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제품 및 사이트 선정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2A3277F-ADB8-54BE-3BC6-0E5E3527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423818"/>
            <a:ext cx="5734702" cy="297835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09E0D5-E209-36FF-6B84-4B5C3343E62D}"/>
              </a:ext>
            </a:extLst>
          </p:cNvPr>
          <p:cNvSpPr/>
          <p:nvPr/>
        </p:nvSpPr>
        <p:spPr>
          <a:xfrm>
            <a:off x="7016204" y="2617171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제품군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C4AF846-ED48-874B-CFF3-437C20CB7156}"/>
              </a:ext>
            </a:extLst>
          </p:cNvPr>
          <p:cNvSpPr/>
          <p:nvPr/>
        </p:nvSpPr>
        <p:spPr>
          <a:xfrm>
            <a:off x="7016204" y="3004759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비고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B00956-FDC1-C307-C4D0-01E37D03A895}"/>
              </a:ext>
            </a:extLst>
          </p:cNvPr>
          <p:cNvSpPr txBox="1"/>
          <p:nvPr/>
        </p:nvSpPr>
        <p:spPr>
          <a:xfrm>
            <a:off x="7795868" y="263591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이어폰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D9C48F-9C4E-C7A1-29CC-8211FA297EF0}"/>
              </a:ext>
            </a:extLst>
          </p:cNvPr>
          <p:cNvSpPr txBox="1"/>
          <p:nvPr/>
        </p:nvSpPr>
        <p:spPr>
          <a:xfrm>
            <a:off x="9954006" y="261717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네이버 쇼핑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E1D1A2-CE36-6D48-511D-AA5069923286}"/>
              </a:ext>
            </a:extLst>
          </p:cNvPr>
          <p:cNvSpPr txBox="1"/>
          <p:nvPr/>
        </p:nvSpPr>
        <p:spPr>
          <a:xfrm>
            <a:off x="7795868" y="3082209"/>
            <a:ext cx="41374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이어폰은 개인별 제조사 선호도가 다양하여 제품별로 리뷰수가 많음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이어폰은 보급이 대중화되어 있어서 수집할 리뷰 데이터도 충분히 많음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리뷰 수집 사이트는 네이버 쇼핑으로 일원화하여 코드 작성을 단순화하였음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리뷰는 페이지당 </a:t>
            </a:r>
            <a:r>
              <a:rPr lang="en-US" altLang="ko-KR" sz="1400" dirty="0">
                <a:latin typeface="+mj-ea"/>
                <a:ea typeface="+mj-ea"/>
              </a:rPr>
              <a:t>20</a:t>
            </a:r>
            <a:r>
              <a:rPr lang="ko-KR" altLang="en-US" sz="1400" dirty="0">
                <a:latin typeface="+mj-ea"/>
                <a:ea typeface="+mj-ea"/>
              </a:rPr>
              <a:t>개의 리뷰를 조회할 수 있으며 단일 </a:t>
            </a:r>
            <a:r>
              <a:rPr lang="en-US" altLang="ko-KR" sz="1400" dirty="0" err="1">
                <a:latin typeface="+mj-ea"/>
                <a:ea typeface="+mj-ea"/>
              </a:rPr>
              <a:t>url</a:t>
            </a:r>
            <a:r>
              <a:rPr lang="ko-KR" altLang="en-US" sz="1400" dirty="0">
                <a:latin typeface="+mj-ea"/>
                <a:ea typeface="+mj-ea"/>
              </a:rPr>
              <a:t>에서 소스가 변하는 방식이므로 </a:t>
            </a:r>
            <a:r>
              <a:rPr lang="en-US" altLang="ko-KR" sz="1400" dirty="0">
                <a:latin typeface="+mj-ea"/>
                <a:ea typeface="+mj-ea"/>
              </a:rPr>
              <a:t>Selenium</a:t>
            </a:r>
            <a:r>
              <a:rPr lang="ko-KR" altLang="en-US" sz="1400" dirty="0">
                <a:latin typeface="+mj-ea"/>
                <a:ea typeface="+mj-ea"/>
              </a:rPr>
              <a:t>을 활용해야 함</a:t>
            </a: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j-ea"/>
                <a:ea typeface="+mj-ea"/>
              </a:rPr>
              <a:t>다만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리뷰 긍정 </a:t>
            </a:r>
            <a:r>
              <a:rPr lang="en-US" altLang="ko-KR" sz="1400" dirty="0">
                <a:latin typeface="+mj-ea"/>
                <a:ea typeface="+mj-ea"/>
              </a:rPr>
              <a:t>(3</a:t>
            </a:r>
            <a:r>
              <a:rPr lang="ko-KR" altLang="en-US" sz="1400" dirty="0">
                <a:latin typeface="+mj-ea"/>
                <a:ea typeface="+mj-ea"/>
              </a:rPr>
              <a:t>점 이상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의 비율이 부정 비율에 비하여 지나치게 높아 분류분석 모델 생성으로는 적합한 데이터 샘플이 되지 못함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198ECB-D794-46C4-28B8-B5AFA73A4AFC}"/>
              </a:ext>
            </a:extLst>
          </p:cNvPr>
          <p:cNvSpPr/>
          <p:nvPr/>
        </p:nvSpPr>
        <p:spPr>
          <a:xfrm>
            <a:off x="9178379" y="2617171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8B591-0433-0F40-1286-3D43D9F6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F39778-B3EA-DCF1-219E-B71285ED3A5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D1562-E1F7-6D1C-8908-669913BF9013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과제 수행 코드 및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8228-09E0-6A52-996D-9EE82EAFC75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9B4C3D-8402-86CE-5D3E-20CA35295968}"/>
              </a:ext>
            </a:extLst>
          </p:cNvPr>
          <p:cNvSpPr txBox="1"/>
          <p:nvPr/>
        </p:nvSpPr>
        <p:spPr>
          <a:xfrm>
            <a:off x="875104" y="676096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Step 1 :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제품 및 사이트 선정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2B6503-9F07-2344-3120-F2CF14A3C25F}"/>
              </a:ext>
            </a:extLst>
          </p:cNvPr>
          <p:cNvSpPr/>
          <p:nvPr/>
        </p:nvSpPr>
        <p:spPr>
          <a:xfrm>
            <a:off x="157414" y="1438541"/>
            <a:ext cx="1683659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선정 모델 및 사이트 </a:t>
            </a:r>
            <a:r>
              <a:rPr lang="en-US" altLang="ko-KR" sz="1200" spc="-150" dirty="0" err="1"/>
              <a:t>url</a:t>
            </a:r>
            <a:endParaRPr lang="ko-KR" altLang="en-US" sz="1200" spc="-1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CC6AFC-79FC-3A12-1121-55E52FC280BA}"/>
              </a:ext>
            </a:extLst>
          </p:cNvPr>
          <p:cNvSpPr txBox="1"/>
          <p:nvPr/>
        </p:nvSpPr>
        <p:spPr>
          <a:xfrm>
            <a:off x="517474" y="1944715"/>
            <a:ext cx="10013160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에어팟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https://brand.naver.com/applestore/products/5985541143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애플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에어팟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https://brand.naver.com/applestore/products/9360093290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삼성 갤럭시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: https://smartstore.naver.com/uniyuni/products/6071556962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삼성 갤럭시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https://smartstore.naver.com/o-ma/products/7363123499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소니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WF-1000XM5 : https://brand.naver.com/sonystore/products/8932776097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QCY T13 : https://smartstore.naver.com/cotini/products/5357757813</a:t>
            </a:r>
          </a:p>
        </p:txBody>
      </p:sp>
    </p:spTree>
    <p:extLst>
      <p:ext uri="{BB962C8B-B14F-4D97-AF65-F5344CB8AC3E}">
        <p14:creationId xmlns:p14="http://schemas.microsoft.com/office/powerpoint/2010/main" val="54644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2028</Words>
  <Application>Microsoft Office PowerPoint</Application>
  <PresentationFormat>와이드스크린</PresentationFormat>
  <Paragraphs>341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진규 이</cp:lastModifiedBy>
  <cp:revision>49</cp:revision>
  <dcterms:created xsi:type="dcterms:W3CDTF">2020-09-07T02:34:06Z</dcterms:created>
  <dcterms:modified xsi:type="dcterms:W3CDTF">2023-12-20T05:32:56Z</dcterms:modified>
</cp:coreProperties>
</file>